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63"/>
  </p:notesMasterIdLst>
  <p:sldIdLst>
    <p:sldId id="263" r:id="rId8"/>
    <p:sldId id="358" r:id="rId9"/>
    <p:sldId id="361" r:id="rId10"/>
    <p:sldId id="266" r:id="rId11"/>
    <p:sldId id="264" r:id="rId12"/>
    <p:sldId id="284" r:id="rId13"/>
    <p:sldId id="292" r:id="rId14"/>
    <p:sldId id="286" r:id="rId15"/>
    <p:sldId id="295" r:id="rId16"/>
    <p:sldId id="265" r:id="rId17"/>
    <p:sldId id="268" r:id="rId18"/>
    <p:sldId id="296" r:id="rId19"/>
    <p:sldId id="310" r:id="rId20"/>
    <p:sldId id="312" r:id="rId21"/>
    <p:sldId id="304" r:id="rId22"/>
    <p:sldId id="316" r:id="rId23"/>
    <p:sldId id="318" r:id="rId24"/>
    <p:sldId id="319" r:id="rId25"/>
    <p:sldId id="302" r:id="rId26"/>
    <p:sldId id="327" r:id="rId27"/>
    <p:sldId id="330" r:id="rId28"/>
    <p:sldId id="321" r:id="rId29"/>
    <p:sldId id="331" r:id="rId30"/>
    <p:sldId id="323" r:id="rId31"/>
    <p:sldId id="332" r:id="rId32"/>
    <p:sldId id="339" r:id="rId33"/>
    <p:sldId id="269" r:id="rId34"/>
    <p:sldId id="349" r:id="rId35"/>
    <p:sldId id="341" r:id="rId36"/>
    <p:sldId id="305" r:id="rId37"/>
    <p:sldId id="342" r:id="rId38"/>
    <p:sldId id="346" r:id="rId39"/>
    <p:sldId id="348" r:id="rId40"/>
    <p:sldId id="308" r:id="rId41"/>
    <p:sldId id="350" r:id="rId42"/>
    <p:sldId id="336" r:id="rId43"/>
    <p:sldId id="353" r:id="rId44"/>
    <p:sldId id="355" r:id="rId45"/>
    <p:sldId id="359" r:id="rId46"/>
    <p:sldId id="369" r:id="rId47"/>
    <p:sldId id="372" r:id="rId48"/>
    <p:sldId id="373" r:id="rId49"/>
    <p:sldId id="379" r:id="rId50"/>
    <p:sldId id="380" r:id="rId51"/>
    <p:sldId id="271" r:id="rId52"/>
    <p:sldId id="272" r:id="rId53"/>
    <p:sldId id="273" r:id="rId54"/>
    <p:sldId id="274" r:id="rId55"/>
    <p:sldId id="275" r:id="rId56"/>
    <p:sldId id="276" r:id="rId57"/>
    <p:sldId id="277" r:id="rId58"/>
    <p:sldId id="278" r:id="rId59"/>
    <p:sldId id="279" r:id="rId60"/>
    <p:sldId id="280" r:id="rId61"/>
    <p:sldId id="281" r:id="rId6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32" y="-7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2.239610060963244E-2"/>
                  <c:y val="-0.23435842075640595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zh-CN"/>
                </a:p>
              </c:txPr>
              <c:showVal val="1"/>
            </c:dLbl>
            <c:dLbl>
              <c:idx val="5"/>
              <c:layout>
                <c:manualLayout>
                  <c:x val="2.7995125762040616E-3"/>
                  <c:y val="-0.30759542724278238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zh-CN"/>
                </a:p>
              </c:txPr>
              <c:showVal val="1"/>
            </c:dLbl>
            <c:dLbl>
              <c:idx val="10"/>
              <c:layout>
                <c:manualLayout>
                  <c:x val="1.1198050304816243E-2"/>
                  <c:y val="-0.35886133178324692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6">
                          <a:lumMod val="75000"/>
                        </a:schemeClr>
                      </a:solidFill>
                    </a:defRPr>
                  </a:pPr>
                  <a:endParaRPr lang="zh-CN"/>
                </a:p>
              </c:txPr>
              <c:showVal val="1"/>
            </c:dLbl>
            <c:delete val="1"/>
          </c:dLbls>
          <c:cat>
            <c:strRef>
              <c:f>Sheet1!$A$2:$A$12</c:f>
              <c:strCache>
                <c:ptCount val="11"/>
                <c:pt idx="0">
                  <c:v>2007年</c:v>
                </c:pt>
                <c:pt idx="1">
                  <c:v>2008年</c:v>
                </c:pt>
                <c:pt idx="2">
                  <c:v>2009年</c:v>
                </c:pt>
                <c:pt idx="3">
                  <c:v>2010年</c:v>
                </c:pt>
                <c:pt idx="4">
                  <c:v>2011年</c:v>
                </c:pt>
                <c:pt idx="5">
                  <c:v>2012年</c:v>
                </c:pt>
                <c:pt idx="6">
                  <c:v>2013年</c:v>
                </c:pt>
                <c:pt idx="7">
                  <c:v>2014年</c:v>
                </c:pt>
                <c:pt idx="8">
                  <c:v>2015年</c:v>
                </c:pt>
                <c:pt idx="9">
                  <c:v>2016年</c:v>
                </c:pt>
                <c:pt idx="10">
                  <c:v>2017年</c:v>
                </c:pt>
              </c:strCache>
            </c:strRef>
          </c:cat>
          <c:val>
            <c:numRef>
              <c:f>Sheet1!$B$2:$B$12</c:f>
              <c:numCache>
                <c:formatCode>0_ </c:formatCode>
                <c:ptCount val="11"/>
                <c:pt idx="0">
                  <c:v>270844</c:v>
                </c:pt>
                <c:pt idx="1">
                  <c:v>321500.5</c:v>
                </c:pt>
                <c:pt idx="2">
                  <c:v>348498.5</c:v>
                </c:pt>
                <c:pt idx="3">
                  <c:v>411265.2</c:v>
                </c:pt>
                <c:pt idx="4">
                  <c:v>484753.2</c:v>
                </c:pt>
                <c:pt idx="5">
                  <c:v>539116.5</c:v>
                </c:pt>
                <c:pt idx="6">
                  <c:v>590422.4</c:v>
                </c:pt>
                <c:pt idx="7">
                  <c:v>644791.1</c:v>
                </c:pt>
                <c:pt idx="8">
                  <c:v>686449.6</c:v>
                </c:pt>
                <c:pt idx="9">
                  <c:v>741140.4</c:v>
                </c:pt>
                <c:pt idx="10">
                  <c:v>827122</c:v>
                </c:pt>
              </c:numCache>
            </c:numRef>
          </c:val>
        </c:ser>
        <c:shape val="box"/>
        <c:axId val="236168320"/>
        <c:axId val="236169856"/>
        <c:axId val="0"/>
      </c:bar3DChart>
      <c:catAx>
        <c:axId val="236168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700"/>
            </a:pPr>
            <a:endParaRPr lang="zh-CN"/>
          </a:p>
        </c:txPr>
        <c:crossAx val="236169856"/>
        <c:crosses val="autoZero"/>
        <c:auto val="1"/>
        <c:lblAlgn val="ctr"/>
        <c:lblOffset val="100"/>
      </c:catAx>
      <c:valAx>
        <c:axId val="236169856"/>
        <c:scaling>
          <c:orientation val="minMax"/>
        </c:scaling>
        <c:axPos val="l"/>
        <c:numFmt formatCode="0_ " sourceLinked="1"/>
        <c:tickLblPos val="nextTo"/>
        <c:txPr>
          <a:bodyPr/>
          <a:lstStyle/>
          <a:p>
            <a:pPr>
              <a:defRPr sz="800"/>
            </a:pPr>
            <a:endParaRPr lang="zh-CN"/>
          </a:p>
        </c:txPr>
        <c:crossAx val="2361683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hart>
    <c:autoTitleDeleted val="1"/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3.4858143823054612E-2"/>
                  <c:y val="-0.39400547275907766"/>
                </c:manualLayout>
              </c:layout>
              <c:showVal val="1"/>
            </c:dLbl>
            <c:dLbl>
              <c:idx val="1"/>
              <c:layout>
                <c:manualLayout>
                  <c:x val="2.7886515058443688E-2"/>
                  <c:y val="-0.2133318401970942"/>
                </c:manualLayout>
              </c:layout>
              <c:showVal val="1"/>
            </c:dLbl>
            <c:dLbl>
              <c:idx val="2"/>
              <c:layout>
                <c:manualLayout>
                  <c:x val="2.4400700676138202E-2"/>
                  <c:y val="-0.19199865617738476"/>
                </c:manualLayout>
              </c:layout>
              <c:showVal val="1"/>
            </c:dLbl>
            <c:dLbl>
              <c:idx val="3"/>
              <c:layout>
                <c:manualLayout>
                  <c:x val="1.0457443146916373E-2"/>
                  <c:y val="-0.1777765334975784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zh-CN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0.52200000000000002</c:v>
                </c:pt>
                <c:pt idx="1">
                  <c:v>0.19309999999999999</c:v>
                </c:pt>
                <c:pt idx="2">
                  <c:v>0.15030000000000004</c:v>
                </c:pt>
                <c:pt idx="3">
                  <c:v>9.69E-2</c:v>
                </c:pt>
              </c:numCache>
            </c:numRef>
          </c:val>
        </c:ser>
        <c:gapWidth val="55"/>
        <c:gapDepth val="55"/>
        <c:shape val="box"/>
        <c:axId val="237770240"/>
        <c:axId val="237771776"/>
        <c:axId val="0"/>
      </c:bar3DChart>
      <c:catAx>
        <c:axId val="2377702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050"/>
            </a:pPr>
            <a:endParaRPr lang="zh-CN"/>
          </a:p>
        </c:txPr>
        <c:crossAx val="237771776"/>
        <c:crosses val="autoZero"/>
        <c:auto val="1"/>
        <c:lblAlgn val="ctr"/>
        <c:lblOffset val="100"/>
      </c:catAx>
      <c:valAx>
        <c:axId val="237771776"/>
        <c:scaling>
          <c:orientation val="minMax"/>
          <c:max val="0.60000000000000053"/>
          <c:min val="0"/>
        </c:scaling>
        <c:axPos val="l"/>
        <c:numFmt formatCode="0%" sourceLinked="0"/>
        <c:majorTickMark val="none"/>
        <c:tickLblPos val="nextTo"/>
        <c:txPr>
          <a:bodyPr/>
          <a:lstStyle/>
          <a:p>
            <a:pPr>
              <a:defRPr sz="1100"/>
            </a:pPr>
            <a:endParaRPr lang="zh-CN"/>
          </a:p>
        </c:txPr>
        <c:crossAx val="237770240"/>
        <c:crosses val="autoZero"/>
        <c:crossBetween val="between"/>
        <c:majorUnit val="0.2"/>
      </c:valAx>
    </c:plotArea>
    <c:plotVisOnly val="1"/>
  </c:chart>
  <c:txPr>
    <a:bodyPr/>
    <a:lstStyle/>
    <a:p>
      <a:pPr>
        <a:defRPr sz="1800"/>
      </a:pPr>
      <a:endParaRPr lang="zh-CN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B9950-AB76-48FD-96F0-606E0A298EB5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E0F7-C8FC-4249-BCF1-EA2B06E772E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718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E0F7-C8FC-4249-BCF1-EA2B06E772EA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170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5459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8826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10152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308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9560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902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045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2821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5280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19934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819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546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6667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7564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7597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3085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9560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9026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30451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32821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45280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1993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4952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8197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6667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7564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57597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6106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43670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3917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87829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5242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8781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769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3721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15826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6129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727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1909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40534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24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4302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5973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8744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88987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9884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0665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2067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57338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15878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0994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551353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52386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16852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0032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4454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69703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2729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6674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5896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9817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2570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51B2AFD-34FD-42AE-9F03-F999996D7CB2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D2BBC70-2826-4A8E-AE49-31A83E3974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1211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828991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7174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534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14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026590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37993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75512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9410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93228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6245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5598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9635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7301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6430BB6B-30D0-4D03-879D-86C648083F34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98924F8F-6FF0-4F2C-BAB1-68E74BEA16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944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32"/>
          <a:stretch/>
        </p:blipFill>
        <p:spPr>
          <a:xfrm>
            <a:off x="-6350" y="11754"/>
            <a:ext cx="9150350" cy="5143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859782"/>
            <a:ext cx="7525916" cy="19399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" y="2096294"/>
            <a:ext cx="2468098" cy="304720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588" y="3860386"/>
            <a:ext cx="9144000" cy="1326841"/>
            <a:chOff x="0" y="3674775"/>
            <a:chExt cx="9851011" cy="144151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674775"/>
              <a:ext cx="7014681" cy="144151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6"/>
            <a:stretch/>
          </p:blipFill>
          <p:spPr>
            <a:xfrm flipH="1">
              <a:off x="7014679" y="3674775"/>
              <a:ext cx="2836332" cy="1441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7412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1BE7B4F-1629-411C-A582-E7FDFAC06A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30" b="45835"/>
          <a:stretch>
            <a:fillRect/>
          </a:stretch>
        </p:blipFill>
        <p:spPr>
          <a:xfrm>
            <a:off x="0" y="2214560"/>
            <a:ext cx="9144372" cy="292894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1BE7B4F-1629-411C-A582-E7FDFAC06A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946"/>
          <a:stretch>
            <a:fillRect/>
          </a:stretch>
        </p:blipFill>
        <p:spPr>
          <a:xfrm>
            <a:off x="-372" y="-1"/>
            <a:ext cx="9144372" cy="22145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96" y="4711735"/>
            <a:ext cx="1620000" cy="3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334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52E37-B9F9-4203-949B-DE47D57752EB}" type="datetimeFigureOut">
              <a:rPr lang="zh-CN" altLang="en-US" smtClean="0"/>
              <a:pPr/>
              <a:t>2018/2/5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F0D9B-962F-4CD5-87E2-F37E915EE0A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1BE7B4F-1629-411C-A582-E7FDFAC06A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2" y="-1"/>
            <a:ext cx="9144372" cy="514370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96" y="4711735"/>
            <a:ext cx="1620000" cy="3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334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32"/>
          <a:stretch/>
        </p:blipFill>
        <p:spPr>
          <a:xfrm>
            <a:off x="-6350" y="11754"/>
            <a:ext cx="9150350" cy="514350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1588" y="3765189"/>
            <a:ext cx="9144000" cy="1326841"/>
            <a:chOff x="0" y="3674775"/>
            <a:chExt cx="9851011" cy="14415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674775"/>
              <a:ext cx="7014681" cy="144151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6"/>
            <a:stretch/>
          </p:blipFill>
          <p:spPr>
            <a:xfrm flipH="1">
              <a:off x="7014679" y="3674775"/>
              <a:ext cx="2836332" cy="1441517"/>
            </a:xfrm>
            <a:prstGeom prst="rect">
              <a:avLst/>
            </a:prstGeom>
          </p:spPr>
        </p:pic>
      </p:grp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97402" y="4659982"/>
            <a:ext cx="1620000" cy="3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C389A3-FC51-42C5-AA6D-0F38051F3A9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7402" y="-37971"/>
            <a:ext cx="1590706" cy="92162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60DFAB5-0401-4AA1-9D8B-C8D66E7FFE99}"/>
              </a:ext>
            </a:extLst>
          </p:cNvPr>
          <p:cNvSpPr/>
          <p:nvPr userDrawn="1"/>
        </p:nvSpPr>
        <p:spPr>
          <a:xfrm>
            <a:off x="888914" y="883655"/>
            <a:ext cx="8136000" cy="7200"/>
          </a:xfrm>
          <a:prstGeom prst="rect">
            <a:avLst/>
          </a:prstGeom>
          <a:solidFill>
            <a:srgbClr val="C0030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948"/>
          <a:stretch/>
        </p:blipFill>
        <p:spPr>
          <a:xfrm>
            <a:off x="-108520" y="-82227"/>
            <a:ext cx="1111090" cy="14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74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32"/>
          <a:stretch/>
        </p:blipFill>
        <p:spPr>
          <a:xfrm>
            <a:off x="-6350" y="11754"/>
            <a:ext cx="9150350" cy="5143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277724"/>
            <a:ext cx="7597923" cy="18143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2355726"/>
            <a:ext cx="2105503" cy="2831181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36512" y="3860386"/>
            <a:ext cx="9182099" cy="1326841"/>
            <a:chOff x="-41046" y="3674775"/>
            <a:chExt cx="9818139" cy="144151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41046" y="3674775"/>
              <a:ext cx="7014681" cy="144151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6"/>
            <a:stretch/>
          </p:blipFill>
          <p:spPr>
            <a:xfrm flipH="1">
              <a:off x="6940761" y="3674775"/>
              <a:ext cx="2836332" cy="1441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8393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32"/>
          <a:stretch/>
        </p:blipFill>
        <p:spPr>
          <a:xfrm>
            <a:off x="-6350" y="11754"/>
            <a:ext cx="9150350" cy="514350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1588" y="3765189"/>
            <a:ext cx="9144000" cy="1326841"/>
            <a:chOff x="0" y="3674775"/>
            <a:chExt cx="9851011" cy="14415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674775"/>
              <a:ext cx="7014681" cy="144151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6"/>
            <a:stretch/>
          </p:blipFill>
          <p:spPr>
            <a:xfrm flipH="1">
              <a:off x="7014679" y="3674775"/>
              <a:ext cx="2836332" cy="1441517"/>
            </a:xfrm>
            <a:prstGeom prst="rect">
              <a:avLst/>
            </a:prstGeom>
          </p:spPr>
        </p:pic>
      </p:grp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97402" y="4659982"/>
            <a:ext cx="1620000" cy="3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C389A3-FC51-42C5-AA6D-0F38051F3A9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6692" y="123478"/>
            <a:ext cx="1679804" cy="97324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60DFAB5-0401-4AA1-9D8B-C8D66E7FFE99}"/>
              </a:ext>
            </a:extLst>
          </p:cNvPr>
          <p:cNvSpPr/>
          <p:nvPr userDrawn="1"/>
        </p:nvSpPr>
        <p:spPr>
          <a:xfrm>
            <a:off x="888914" y="1131590"/>
            <a:ext cx="8136000" cy="7200"/>
          </a:xfrm>
          <a:prstGeom prst="rect">
            <a:avLst/>
          </a:prstGeom>
          <a:solidFill>
            <a:srgbClr val="C0030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948"/>
          <a:stretch/>
        </p:blipFill>
        <p:spPr>
          <a:xfrm>
            <a:off x="-108520" y="-82227"/>
            <a:ext cx="1111090" cy="14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349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32"/>
          <a:stretch/>
        </p:blipFill>
        <p:spPr>
          <a:xfrm>
            <a:off x="-3374" y="11753"/>
            <a:ext cx="9183886" cy="51623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>
          <a:xfrm>
            <a:off x="5652110" y="3291829"/>
            <a:ext cx="3491890" cy="18002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" y="2787774"/>
            <a:ext cx="2122140" cy="235572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3374" y="3837197"/>
            <a:ext cx="9144000" cy="1326843"/>
            <a:chOff x="3656" y="3649579"/>
            <a:chExt cx="9851013" cy="144151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56" y="3649581"/>
              <a:ext cx="7014680" cy="144151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66"/>
            <a:stretch/>
          </p:blipFill>
          <p:spPr>
            <a:xfrm flipH="1">
              <a:off x="7018337" y="3649579"/>
              <a:ext cx="2836332" cy="1441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8954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microsoft.com/office/2007/relationships/hdphoto" Target="../media/hdphoto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jpeg"/><Relationship Id="rId11" Type="http://schemas.microsoft.com/office/2007/relationships/hdphoto" Target="../media/hdphoto4.wdp"/><Relationship Id="rId5" Type="http://schemas.openxmlformats.org/officeDocument/2006/relationships/image" Target="../media/image62.jpeg"/><Relationship Id="rId10" Type="http://schemas.openxmlformats.org/officeDocument/2006/relationships/image" Target="../media/image65.jpeg"/><Relationship Id="rId4" Type="http://schemas.openxmlformats.org/officeDocument/2006/relationships/image" Target="../media/image61.jpe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7.jpeg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&#20849;&#24314;&#32654;&#22909;&#19990;&#30028;&#65292;&#21548;&#21548;&#21508;&#22269;&#25919;&#20826;&#20195;&#34920;&#24590;&#20040;&#35828;.mp4" TargetMode="Externa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5.png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&#26790;&#24819;&#65292;&#20174;&#36825;&#37324;&#21551;&#33322;&#8212;&#8212;&#35760;&#20064;&#36817;&#24179;&#24635;&#20070;&#35760;&#24102;&#39046;&#20013;&#20849;&#20013;&#22830;&#25919;&#27835;&#23616;&#24120;&#22996;&#36212;&#19978;&#28023;&#30651;&#20208;&#20013;&#20849;&#19968;&#22823;&#20250;&#22336;&#12289;&#36212;&#27993;&#27743;&#22025;&#20852;&#30651;&#20208;&#21335;&#28246;&#32418;.mp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6160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61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759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9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9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9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9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9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601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6158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0"/>
          <p:cNvSpPr txBox="1">
            <a:spLocks noChangeArrowheads="1"/>
          </p:cNvSpPr>
          <p:nvPr/>
        </p:nvSpPr>
        <p:spPr bwMode="white">
          <a:xfrm>
            <a:off x="2120904" y="1768073"/>
            <a:ext cx="5737244" cy="76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时事报告大学生版</a:t>
            </a:r>
            <a:r>
              <a:rPr kumimoji="1" lang="en-US" altLang="zh-CN" sz="4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kumimoji="1" lang="ko-KR" altLang="en-US" sz="4000" b="1" dirty="0">
              <a:solidFill>
                <a:srgbClr val="FF0000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22" name="Rectangle 41"/>
          <p:cNvSpPr txBox="1">
            <a:spLocks noChangeArrowheads="1"/>
          </p:cNvSpPr>
          <p:nvPr/>
        </p:nvSpPr>
        <p:spPr bwMode="white">
          <a:xfrm>
            <a:off x="2571736" y="260509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高校形势与政策课专用</a:t>
            </a:r>
            <a:endParaRPr kumimoji="1" lang="ko-KR" altLang="en-US" sz="2800" b="1" dirty="0">
              <a:solidFill>
                <a:srgbClr val="C00000"/>
              </a:solidFill>
              <a:latin typeface="楷体" pitchFamily="49" charset="-122"/>
              <a:ea typeface="楷体-简" charset="-122"/>
            </a:endParaRPr>
          </a:p>
        </p:txBody>
      </p:sp>
      <p:sp>
        <p:nvSpPr>
          <p:cNvPr id="20" name="Freeform 20"/>
          <p:cNvSpPr>
            <a:spLocks/>
          </p:cNvSpPr>
          <p:nvPr/>
        </p:nvSpPr>
        <p:spPr bwMode="gray">
          <a:xfrm>
            <a:off x="1928794" y="0"/>
            <a:ext cx="7215206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493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xit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67591" grpId="0" animBg="1"/>
      <p:bldP spid="67592" grpId="0" animBg="1"/>
      <p:bldP spid="67593" grpId="0" animBg="1"/>
      <p:bldP spid="67594" grpId="0" animBg="1"/>
      <p:bldP spid="67595" grpId="0" animBg="1"/>
      <p:bldP spid="67596" grpId="0" animBg="1"/>
      <p:bldP spid="67601" grpId="0" animBg="1"/>
      <p:bldP spid="67590" grpId="0" animBg="1"/>
      <p:bldP spid="20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886935" y="1851670"/>
            <a:ext cx="537615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021778" y="3219822"/>
            <a:ext cx="5412156" cy="0"/>
          </a:xfrm>
          <a:prstGeom prst="line">
            <a:avLst/>
          </a:prstGeom>
          <a:ln w="95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743166" y="1923678"/>
            <a:ext cx="5663937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zh-CN" sz="4400" b="1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“四个伟大”：</a:t>
            </a:r>
            <a:endParaRPr lang="en-US" altLang="zh-CN" sz="4400" b="1" dirty="0" smtClean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zh-CN" sz="4400" b="1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新时代</a:t>
            </a:r>
            <a:r>
              <a:rPr lang="zh-CN" altLang="zh-CN" sz="4400" b="1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党的历史使命</a:t>
            </a:r>
            <a:endParaRPr lang="zh-CN" altLang="en-US" sz="4400" b="1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08304" y="241822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组合 24"/>
          <p:cNvGrpSpPr/>
          <p:nvPr/>
        </p:nvGrpSpPr>
        <p:grpSpPr>
          <a:xfrm>
            <a:off x="1204266" y="747682"/>
            <a:ext cx="6392070" cy="1031980"/>
            <a:chOff x="1029725" y="915566"/>
            <a:chExt cx="6682618" cy="12715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9918" y="915566"/>
              <a:ext cx="2795936" cy="127154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339752" y="1556123"/>
              <a:ext cx="1489820" cy="61624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E71E17"/>
                  </a:solidFill>
                  <a:latin typeface="微软雅黑" pitchFamily="34" charset="-122"/>
                  <a:ea typeface="微软雅黑" pitchFamily="34" charset="-122"/>
                </a:rPr>
                <a:t>第二章</a:t>
              </a:r>
              <a:endParaRPr lang="zh-CN" altLang="en-US" sz="2800" b="1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2" name="图片 11" descr="飞鸟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725" y="1219900"/>
              <a:ext cx="1262380" cy="701040"/>
            </a:xfrm>
            <a:prstGeom prst="rect">
              <a:avLst/>
            </a:prstGeom>
          </p:spPr>
        </p:pic>
        <p:pic>
          <p:nvPicPr>
            <p:cNvPr id="24" name="图片 23" descr="飞鸟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1698" y="1477319"/>
              <a:ext cx="950645" cy="527924"/>
            </a:xfrm>
            <a:prstGeom prst="rect">
              <a:avLst/>
            </a:prstGeom>
          </p:spPr>
        </p:pic>
      </p:grpSp>
      <p:cxnSp>
        <p:nvCxnSpPr>
          <p:cNvPr id="17" name="直接连接符 16"/>
          <p:cNvCxnSpPr/>
          <p:nvPr/>
        </p:nvCxnSpPr>
        <p:spPr>
          <a:xfrm>
            <a:off x="1862487" y="3363838"/>
            <a:ext cx="537615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7613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837" y="483518"/>
            <a:ext cx="163698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800" b="1" kern="0" spc="10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  <a:endParaRPr lang="zh-CN" altLang="en-US" sz="4800" b="1" kern="0" spc="10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8900000" flipH="1">
            <a:off x="2528504" y="1635116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51722" y="1491630"/>
            <a:ext cx="540000" cy="542478"/>
            <a:chOff x="5656078" y="2390367"/>
            <a:chExt cx="896271" cy="947491"/>
          </a:xfrm>
        </p:grpSpPr>
        <p:sp>
          <p:nvSpPr>
            <p:cNvPr id="6" name="椭圆 5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5857500" y="2477758"/>
              <a:ext cx="433679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01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2916248" y="1527686"/>
            <a:ext cx="3815992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2400" b="1" kern="0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斗争扫清前行障碍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18900000" flipH="1">
            <a:off x="2528504" y="2316773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051722" y="2173287"/>
            <a:ext cx="540000" cy="542479"/>
            <a:chOff x="5656078" y="2390367"/>
            <a:chExt cx="896271" cy="947493"/>
          </a:xfrm>
        </p:grpSpPr>
        <p:sp>
          <p:nvSpPr>
            <p:cNvPr id="31" name="椭圆 30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5793646" y="2477760"/>
              <a:ext cx="561388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02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3" name="圆角矩形 32"/>
          <p:cNvSpPr/>
          <p:nvPr/>
        </p:nvSpPr>
        <p:spPr>
          <a:xfrm>
            <a:off x="2916248" y="2209343"/>
            <a:ext cx="4248040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2400" b="1" kern="0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工程锻造坚强领导核心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 rot="18900000" flipH="1">
            <a:off x="2528504" y="2964845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051722" y="2821359"/>
            <a:ext cx="540000" cy="542479"/>
            <a:chOff x="5656078" y="2390367"/>
            <a:chExt cx="896271" cy="947493"/>
          </a:xfrm>
        </p:grpSpPr>
        <p:sp>
          <p:nvSpPr>
            <p:cNvPr id="37" name="椭圆 36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38" name="TextBox 20"/>
            <p:cNvSpPr txBox="1"/>
            <p:nvPr/>
          </p:nvSpPr>
          <p:spPr>
            <a:xfrm>
              <a:off x="5783003" y="2477760"/>
              <a:ext cx="582672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03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9" name="圆角矩形 38"/>
          <p:cNvSpPr/>
          <p:nvPr/>
        </p:nvSpPr>
        <p:spPr>
          <a:xfrm>
            <a:off x="2916248" y="2857415"/>
            <a:ext cx="3888000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2400" b="1" kern="0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事业宣示旗帜道路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21414" y="169814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任意多边形 22"/>
          <p:cNvSpPr/>
          <p:nvPr/>
        </p:nvSpPr>
        <p:spPr>
          <a:xfrm rot="18900000" flipH="1">
            <a:off x="2528502" y="3612917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51720" y="3469431"/>
            <a:ext cx="540000" cy="542479"/>
            <a:chOff x="5656078" y="2390367"/>
            <a:chExt cx="896271" cy="947493"/>
          </a:xfrm>
        </p:grpSpPr>
        <p:sp>
          <p:nvSpPr>
            <p:cNvPr id="25" name="椭圆 24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26" name="TextBox 20"/>
            <p:cNvSpPr txBox="1"/>
            <p:nvPr/>
          </p:nvSpPr>
          <p:spPr>
            <a:xfrm>
              <a:off x="5796306" y="2477760"/>
              <a:ext cx="556066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04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2916246" y="3505487"/>
            <a:ext cx="3888000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2400" b="1" kern="0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梦想彰显初心使命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87824" y="875514"/>
            <a:ext cx="4968000" cy="360000"/>
            <a:chOff x="3067632" y="875514"/>
            <a:chExt cx="5320792" cy="400092"/>
          </a:xfrm>
        </p:grpSpPr>
        <p:grpSp>
          <p:nvGrpSpPr>
            <p:cNvPr id="47" name="组合 46"/>
            <p:cNvGrpSpPr/>
            <p:nvPr/>
          </p:nvGrpSpPr>
          <p:grpSpPr>
            <a:xfrm>
              <a:off x="3067632" y="875514"/>
              <a:ext cx="4024648" cy="400092"/>
              <a:chOff x="2995624" y="843387"/>
              <a:chExt cx="4024648" cy="400092"/>
            </a:xfrm>
          </p:grpSpPr>
          <p:pic>
            <p:nvPicPr>
              <p:cNvPr id="44" name="图片 43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5624" y="843558"/>
                <a:ext cx="1404000" cy="392897"/>
              </a:xfrm>
              <a:prstGeom prst="rect">
                <a:avLst/>
              </a:prstGeom>
            </p:spPr>
          </p:pic>
          <p:pic>
            <p:nvPicPr>
              <p:cNvPr id="45" name="图片 44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3968" y="850582"/>
                <a:ext cx="1404000" cy="392897"/>
              </a:xfrm>
              <a:prstGeom prst="rect">
                <a:avLst/>
              </a:prstGeom>
            </p:spPr>
          </p:pic>
          <p:pic>
            <p:nvPicPr>
              <p:cNvPr id="46" name="图片 45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6272" y="843387"/>
                <a:ext cx="1404000" cy="392897"/>
              </a:xfrm>
              <a:prstGeom prst="rect">
                <a:avLst/>
              </a:prstGeom>
            </p:spPr>
          </p:pic>
        </p:grpSp>
        <p:pic>
          <p:nvPicPr>
            <p:cNvPr id="28" name="图片 27" descr="祥云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4424" y="882709"/>
              <a:ext cx="1404000" cy="392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38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109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8" grpId="1" animBg="1"/>
      <p:bldP spid="8" grpId="2" animBg="1"/>
      <p:bldP spid="29" grpId="0" animBg="1"/>
      <p:bldP spid="33" grpId="0" animBg="1"/>
      <p:bldP spid="33" grpId="1" animBg="1"/>
      <p:bldP spid="33" grpId="2" animBg="1"/>
      <p:bldP spid="35" grpId="0" animBg="1"/>
      <p:bldP spid="39" grpId="0" animBg="1"/>
      <p:bldP spid="39" grpId="1" animBg="1"/>
      <p:bldP spid="39" grpId="2" animBg="1"/>
      <p:bldP spid="23" grpId="0" animBg="1"/>
      <p:bldP spid="27" grpId="0" animBg="1"/>
      <p:bldP spid="27" grpId="1" animBg="1"/>
      <p:bldP spid="2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95486"/>
            <a:ext cx="6776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1D4C1"/>
              </a:clrFrom>
              <a:clrTo>
                <a:srgbClr val="E1D4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7" t="3800" r="10068" b="4444"/>
          <a:stretch/>
        </p:blipFill>
        <p:spPr>
          <a:xfrm>
            <a:off x="6804248" y="1147522"/>
            <a:ext cx="2043448" cy="32244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7544" y="1528446"/>
            <a:ext cx="510458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/>
              <a:t>        中华儿女的最大梦想：</a:t>
            </a:r>
            <a:r>
              <a:rPr lang="zh-CN" altLang="zh-CN" sz="1600" b="1" dirty="0" smtClean="0"/>
              <a:t>谋求</a:t>
            </a:r>
            <a:r>
              <a:rPr lang="zh-CN" altLang="zh-CN" sz="1600" b="1" dirty="0"/>
              <a:t>民族独立、人民解放、国家</a:t>
            </a:r>
            <a:r>
              <a:rPr lang="zh-CN" altLang="zh-CN" sz="1600" b="1" dirty="0" smtClean="0"/>
              <a:t>富强，</a:t>
            </a:r>
            <a:r>
              <a:rPr lang="zh-CN" altLang="zh-CN" sz="1600" b="1" dirty="0"/>
              <a:t>实现中华民族的伟大</a:t>
            </a:r>
            <a:r>
              <a:rPr lang="zh-CN" altLang="zh-CN" sz="1600" b="1" dirty="0" smtClean="0"/>
              <a:t>复兴</a:t>
            </a:r>
            <a:r>
              <a:rPr lang="zh-CN" altLang="en-US" sz="1600" b="1" dirty="0" smtClean="0"/>
              <a:t>。</a:t>
            </a:r>
            <a:endParaRPr lang="zh-CN" altLang="en-US" sz="1600" b="1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1079451" y="2283718"/>
            <a:ext cx="57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284605" y="1122298"/>
            <a:ext cx="253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近代史上的</a:t>
            </a:r>
            <a:r>
              <a:rPr lang="zh-CN" altLang="zh-CN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en-US" altLang="zh-CN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zh-CN" altLang="en-US" sz="20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436096" y="1095694"/>
            <a:ext cx="1332949" cy="972000"/>
            <a:chOff x="7308304" y="4113184"/>
            <a:chExt cx="1548000" cy="972000"/>
          </a:xfrm>
        </p:grpSpPr>
        <p:sp>
          <p:nvSpPr>
            <p:cNvPr id="10" name="云形标注 9"/>
            <p:cNvSpPr/>
            <p:nvPr/>
          </p:nvSpPr>
          <p:spPr>
            <a:xfrm>
              <a:off x="7308304" y="4113184"/>
              <a:ext cx="1548000" cy="972000"/>
            </a:xfrm>
            <a:prstGeom prst="cloudCallout">
              <a:avLst>
                <a:gd name="adj1" fmla="val 52950"/>
                <a:gd name="adj2" fmla="val 69204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7452320" y="4294837"/>
              <a:ext cx="118893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被列强瓜分</a:t>
              </a:r>
              <a:endParaRPr lang="zh-CN" altLang="en-US" dirty="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868781" y="2499742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今天的</a:t>
            </a:r>
            <a:r>
              <a:rPr lang="zh-CN" altLang="zh-CN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en-US" altLang="zh-CN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zh-CN" altLang="en-US" sz="20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92288" y="4018007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zh-CN" altLang="zh-CN" sz="1700" b="1" dirty="0" smtClean="0">
                <a:latin typeface="+mn-ea"/>
              </a:rPr>
              <a:t>实现</a:t>
            </a:r>
            <a:r>
              <a:rPr lang="zh-CN" altLang="zh-CN" sz="1700" b="1" dirty="0">
                <a:latin typeface="+mn-ea"/>
              </a:rPr>
              <a:t>中华民族伟大复兴的</a:t>
            </a:r>
            <a:r>
              <a:rPr lang="zh-CN" altLang="zh-CN" sz="17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17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梦想</a:t>
            </a:r>
            <a:endParaRPr lang="zh-CN" altLang="en-US" sz="17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06" r="61771" b="12909"/>
          <a:stretch/>
        </p:blipFill>
        <p:spPr>
          <a:xfrm>
            <a:off x="448872" y="2427734"/>
            <a:ext cx="2180171" cy="22322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57368" y="2943984"/>
            <a:ext cx="376096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zh-CN" altLang="zh-CN" sz="1700" b="1" dirty="0">
                <a:latin typeface="+mn-ea"/>
              </a:rPr>
              <a:t>进行具有新的历史特点的</a:t>
            </a:r>
            <a:r>
              <a:rPr lang="zh-CN" altLang="zh-CN" sz="17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17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斗争</a:t>
            </a:r>
            <a:endParaRPr lang="en-US" altLang="zh-CN" sz="17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55776" y="3297927"/>
            <a:ext cx="376096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zh-CN" altLang="zh-CN" sz="1700" b="1" dirty="0">
                <a:latin typeface="+mn-ea"/>
              </a:rPr>
              <a:t>加强和改进党的建设新的</a:t>
            </a:r>
            <a:r>
              <a:rPr lang="zh-CN" altLang="zh-CN" sz="17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17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工程</a:t>
            </a:r>
            <a:endParaRPr lang="en-US" altLang="zh-CN" sz="17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93880" y="3657967"/>
            <a:ext cx="376096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zh-CN" altLang="zh-CN" sz="1700" b="1" dirty="0">
                <a:latin typeface="+mn-ea"/>
              </a:rPr>
              <a:t>推进中国特色社会主义的</a:t>
            </a:r>
            <a:r>
              <a:rPr lang="zh-CN" altLang="zh-CN" sz="17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伟大</a:t>
            </a:r>
            <a:r>
              <a:rPr lang="zh-CN" altLang="zh-CN" sz="17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事业</a:t>
            </a:r>
            <a:endParaRPr lang="en-US" altLang="zh-CN" sz="17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2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2" grpId="0"/>
      <p:bldP spid="18" grpId="0"/>
      <p:bldP spid="8" grpId="0"/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5816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伟大斗争扫清前行障碍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7924" y="1275606"/>
            <a:ext cx="5088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中国越发展壮大，面临的风险也就越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多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……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3" name="TextBox 76"/>
          <p:cNvSpPr txBox="1"/>
          <p:nvPr/>
        </p:nvSpPr>
        <p:spPr>
          <a:xfrm>
            <a:off x="2123728" y="1779662"/>
            <a:ext cx="14927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涵盖各个方面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5575" y="3630888"/>
            <a:ext cx="3384498" cy="651208"/>
            <a:chOff x="2056856" y="1498345"/>
            <a:chExt cx="3625952" cy="651208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2211662" y="1501481"/>
              <a:ext cx="3471146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187214" y="2149553"/>
              <a:ext cx="3471146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/>
            <p:cNvSpPr/>
            <p:nvPr/>
          </p:nvSpPr>
          <p:spPr>
            <a:xfrm>
              <a:off x="2056856" y="1498345"/>
              <a:ext cx="3601503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600" dirty="0" smtClean="0"/>
                <a:t>        涉及</a:t>
              </a:r>
              <a:r>
                <a:rPr lang="zh-CN" altLang="zh-CN" sz="1600" dirty="0" smtClean="0"/>
                <a:t>改革</a:t>
              </a:r>
              <a:r>
                <a:rPr lang="zh-CN" altLang="zh-CN" sz="1600" dirty="0"/>
                <a:t>发展稳定、内政外交国防、治党治国治军等各个</a:t>
              </a:r>
              <a:r>
                <a:rPr lang="zh-CN" altLang="zh-CN" sz="1600" dirty="0" smtClean="0"/>
                <a:t>领域</a:t>
              </a:r>
              <a:r>
                <a:rPr lang="zh-CN" altLang="en-US" sz="1600" dirty="0" smtClean="0"/>
                <a:t>。</a:t>
              </a:r>
              <a:endParaRPr lang="zh-CN" altLang="en-US" sz="1600" dirty="0"/>
            </a:p>
          </p:txBody>
        </p:sp>
      </p:grpSp>
      <p:sp>
        <p:nvSpPr>
          <p:cNvPr id="41" name="TextBox 76"/>
          <p:cNvSpPr txBox="1"/>
          <p:nvPr/>
        </p:nvSpPr>
        <p:spPr>
          <a:xfrm>
            <a:off x="2699793" y="3208073"/>
            <a:ext cx="14927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涉及各个领域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082684" y="2283718"/>
            <a:ext cx="3929476" cy="648072"/>
            <a:chOff x="1979712" y="1429473"/>
            <a:chExt cx="5245870" cy="648072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2211662" y="1429473"/>
              <a:ext cx="4628195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2187214" y="2077545"/>
              <a:ext cx="4628195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1979712" y="1443525"/>
              <a:ext cx="5245870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600" dirty="0" smtClean="0"/>
                <a:t>        包含</a:t>
              </a:r>
              <a:r>
                <a:rPr lang="zh-CN" altLang="zh-CN" sz="1600" dirty="0" smtClean="0"/>
                <a:t>经济</a:t>
              </a:r>
              <a:r>
                <a:rPr lang="zh-CN" altLang="zh-CN" sz="1600" dirty="0"/>
                <a:t>、政治、文化、社会、生态、国家安全、党的</a:t>
              </a:r>
              <a:r>
                <a:rPr lang="zh-CN" altLang="zh-CN" sz="1600" dirty="0" smtClean="0"/>
                <a:t>建设</a:t>
              </a:r>
              <a:r>
                <a:rPr lang="zh-CN" altLang="en-US" sz="1600" dirty="0" smtClean="0"/>
                <a:t>等各个方面。</a:t>
              </a:r>
              <a:endParaRPr lang="zh-CN" altLang="en-US" sz="1600" dirty="0"/>
            </a:p>
          </p:txBody>
        </p:sp>
      </p:grpSp>
      <p:sp>
        <p:nvSpPr>
          <p:cNvPr id="46" name="矩形 45"/>
          <p:cNvSpPr/>
          <p:nvPr/>
        </p:nvSpPr>
        <p:spPr>
          <a:xfrm>
            <a:off x="2286000" y="22485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323532" y="1765906"/>
            <a:ext cx="1872204" cy="1525924"/>
            <a:chOff x="323532" y="1765906"/>
            <a:chExt cx="1872204" cy="1525924"/>
          </a:xfrm>
        </p:grpSpPr>
        <p:pic>
          <p:nvPicPr>
            <p:cNvPr id="21" name="图片 3" descr="20090116091504934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1387" y="2420211"/>
              <a:ext cx="1097283" cy="871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图片 11" descr="10749503_180236983000_2.jpg"/>
            <p:cNvPicPr>
              <a:picLocks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250"/>
            <a:stretch>
              <a:fillRect/>
            </a:stretch>
          </p:blipFill>
          <p:spPr bwMode="auto">
            <a:xfrm>
              <a:off x="1122453" y="1765906"/>
              <a:ext cx="1073283" cy="1373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图片 21" descr="2457331_092236065767_2_副本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52255" flipH="1">
              <a:off x="323532" y="1836805"/>
              <a:ext cx="842061" cy="1166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4092843" y="3089577"/>
            <a:ext cx="1295384" cy="1426389"/>
            <a:chOff x="4092843" y="3089577"/>
            <a:chExt cx="1295384" cy="142638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259" b="13889"/>
            <a:stretch/>
          </p:blipFill>
          <p:spPr>
            <a:xfrm>
              <a:off x="4092843" y="3706032"/>
              <a:ext cx="1127229" cy="80993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88C0DB"/>
                </a:clrFrom>
                <a:clrTo>
                  <a:srgbClr val="88C0D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93" t="6815" r="13148" b="11111"/>
            <a:stretch/>
          </p:blipFill>
          <p:spPr>
            <a:xfrm>
              <a:off x="4427984" y="3089577"/>
              <a:ext cx="960243" cy="994341"/>
            </a:xfrm>
            <a:prstGeom prst="rect">
              <a:avLst/>
            </a:prstGeom>
          </p:spPr>
        </p:pic>
      </p:grpSp>
      <p:sp>
        <p:nvSpPr>
          <p:cNvPr id="28" name="TextBox 76"/>
          <p:cNvSpPr txBox="1"/>
          <p:nvPr/>
        </p:nvSpPr>
        <p:spPr>
          <a:xfrm>
            <a:off x="6516216" y="2859782"/>
            <a:ext cx="1928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与不同问题作斗争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508104" y="3282597"/>
            <a:ext cx="3168352" cy="939240"/>
            <a:chOff x="2056857" y="1498345"/>
            <a:chExt cx="3394386" cy="939240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2211662" y="1501481"/>
              <a:ext cx="3085463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2187214" y="2437585"/>
              <a:ext cx="3085463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>
              <a:off x="2056857" y="1498345"/>
              <a:ext cx="3394386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600" dirty="0" smtClean="0"/>
                <a:t>        </a:t>
              </a:r>
              <a:r>
                <a:rPr lang="zh-CN" altLang="zh-CN" sz="1600" dirty="0" smtClean="0"/>
                <a:t>包括</a:t>
              </a:r>
              <a:r>
                <a:rPr lang="zh-CN" altLang="zh-CN" sz="1600" dirty="0"/>
                <a:t>同错误思想、固化利益、腐败现象、分裂势力、霸权主义、自然灾害等作</a:t>
              </a:r>
              <a:r>
                <a:rPr lang="zh-CN" altLang="zh-CN" sz="1600" dirty="0" smtClean="0"/>
                <a:t>斗争</a:t>
              </a:r>
              <a:r>
                <a:rPr lang="zh-CN" altLang="en-US" sz="1600" dirty="0" smtClean="0"/>
                <a:t>。</a:t>
              </a:r>
              <a:endParaRPr lang="zh-CN" altLang="en-US" sz="16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28184" y="1563638"/>
            <a:ext cx="2507936" cy="1177106"/>
            <a:chOff x="6228184" y="1563638"/>
            <a:chExt cx="2507936" cy="117710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09213" y="1563638"/>
              <a:ext cx="1526907" cy="1177106"/>
            </a:xfrm>
            <a:prstGeom prst="rect">
              <a:avLst/>
            </a:prstGeom>
          </p:spPr>
        </p:pic>
        <p:pic>
          <p:nvPicPr>
            <p:cNvPr id="47" name="图片 46" descr="108615864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8184" y="1700437"/>
              <a:ext cx="1056734" cy="903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391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33" grpId="0"/>
      <p:bldP spid="4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5816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伟大斗争扫清前行障碍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TextBox 76"/>
          <p:cNvSpPr txBox="1"/>
          <p:nvPr/>
        </p:nvSpPr>
        <p:spPr>
          <a:xfrm>
            <a:off x="971599" y="127560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比如，在经济方面：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9860" y="2076986"/>
            <a:ext cx="349319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10000"/>
              </a:lnSpc>
              <a:buFont typeface="Arial" pitchFamily="34" charset="0"/>
              <a:buChar char="•"/>
            </a:pPr>
            <a:r>
              <a:rPr lang="zh-CN" altLang="zh-CN" sz="1600" dirty="0" smtClean="0"/>
              <a:t>全国</a:t>
            </a:r>
            <a:r>
              <a:rPr lang="zh-CN" altLang="zh-CN" sz="1600" dirty="0"/>
              <a:t>非法集资立案共计</a:t>
            </a:r>
            <a:r>
              <a:rPr lang="en-US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3.90</a:t>
            </a:r>
            <a:r>
              <a:rPr lang="zh-CN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zh-CN" sz="1600" dirty="0" smtClean="0"/>
              <a:t>起</a:t>
            </a:r>
            <a:endParaRPr lang="en-US" altLang="zh-CN" sz="1600" dirty="0" smtClean="0"/>
          </a:p>
          <a:p>
            <a:pPr marL="285750" indent="-180000">
              <a:lnSpc>
                <a:spcPct val="110000"/>
              </a:lnSpc>
              <a:buFont typeface="Arial" pitchFamily="34" charset="0"/>
              <a:buChar char="•"/>
            </a:pPr>
            <a:r>
              <a:rPr lang="zh-CN" altLang="zh-CN" sz="1600" dirty="0" smtClean="0"/>
              <a:t>涉</a:t>
            </a:r>
            <a:r>
              <a:rPr lang="zh-CN" altLang="zh-CN" sz="1600" dirty="0"/>
              <a:t>案金额</a:t>
            </a:r>
            <a:r>
              <a:rPr lang="en-US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5586</a:t>
            </a:r>
            <a:r>
              <a:rPr lang="zh-CN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亿</a:t>
            </a:r>
            <a:r>
              <a:rPr lang="zh-CN" altLang="zh-CN" sz="1600" dirty="0" smtClean="0"/>
              <a:t>元</a:t>
            </a:r>
            <a:endParaRPr lang="en-US" altLang="zh-CN" sz="1600" dirty="0" smtClean="0"/>
          </a:p>
          <a:p>
            <a:pPr marL="285750" indent="-180000">
              <a:lnSpc>
                <a:spcPct val="110000"/>
              </a:lnSpc>
              <a:buFont typeface="Arial" pitchFamily="34" charset="0"/>
              <a:buChar char="•"/>
            </a:pPr>
            <a:r>
              <a:rPr lang="zh-CN" altLang="zh-CN" sz="1600" dirty="0" smtClean="0"/>
              <a:t>涉及</a:t>
            </a:r>
            <a:r>
              <a:rPr lang="zh-CN" altLang="zh-CN" sz="1600" dirty="0"/>
              <a:t>全国</a:t>
            </a:r>
            <a:r>
              <a:rPr lang="zh-CN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绝大部分</a:t>
            </a:r>
            <a:r>
              <a:rPr lang="zh-CN" altLang="zh-CN" sz="1600" dirty="0"/>
              <a:t>地区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649644" y="1723043"/>
            <a:ext cx="266451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00" dirty="0"/>
              <a:t>2013</a:t>
            </a:r>
            <a:r>
              <a:rPr lang="zh-CN" altLang="zh-CN" sz="1700" dirty="0"/>
              <a:t>年至</a:t>
            </a:r>
            <a:r>
              <a:rPr lang="en-US" altLang="zh-CN" sz="1700" dirty="0"/>
              <a:t>2017</a:t>
            </a:r>
            <a:r>
              <a:rPr lang="zh-CN" altLang="zh-CN" sz="1700" dirty="0"/>
              <a:t>年</a:t>
            </a:r>
            <a:r>
              <a:rPr lang="en-US" altLang="zh-CN" sz="1700" dirty="0"/>
              <a:t>5</a:t>
            </a:r>
            <a:r>
              <a:rPr lang="zh-CN" altLang="zh-CN" sz="1700" dirty="0"/>
              <a:t>月末</a:t>
            </a:r>
            <a:r>
              <a:rPr lang="en-US" altLang="zh-CN" sz="1700" dirty="0"/>
              <a:t>——</a:t>
            </a:r>
          </a:p>
        </p:txBody>
      </p:sp>
      <p:sp>
        <p:nvSpPr>
          <p:cNvPr id="34" name="TextBox 76"/>
          <p:cNvSpPr txBox="1"/>
          <p:nvPr/>
        </p:nvSpPr>
        <p:spPr>
          <a:xfrm>
            <a:off x="2871098" y="321053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比如，在腐败问题上：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 descr="2eb0_e719a592_8e53_0dee_5280_7ae2e0f5bd38_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535" t="3704" r="3036"/>
          <a:stretch>
            <a:fillRect/>
          </a:stretch>
        </p:blipFill>
        <p:spPr>
          <a:xfrm>
            <a:off x="856294" y="3210530"/>
            <a:ext cx="2211703" cy="1306915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2987824" y="3579862"/>
            <a:ext cx="3677205" cy="930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1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五年来，立案</a:t>
            </a:r>
            <a:r>
              <a:rPr lang="zh-CN" altLang="en-US" sz="1600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查审</a:t>
            </a:r>
            <a:r>
              <a:rPr lang="zh-CN" altLang="zh-CN" sz="1600" dirty="0">
                <a:latin typeface="+mn-ea"/>
              </a:rPr>
              <a:t>省</a:t>
            </a:r>
            <a:r>
              <a:rPr lang="zh-CN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军级</a:t>
            </a:r>
            <a:r>
              <a:rPr lang="zh-CN" altLang="zh-CN" sz="1600" dirty="0">
                <a:latin typeface="+mn-ea"/>
              </a:rPr>
              <a:t>以上党员干部及其他中管干部</a:t>
            </a:r>
            <a:r>
              <a:rPr lang="en-US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440</a:t>
            </a:r>
            <a:r>
              <a:rPr lang="zh-CN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多</a:t>
            </a:r>
            <a:r>
              <a:rPr lang="zh-CN" altLang="zh-CN" sz="1600" dirty="0" smtClean="0">
                <a:latin typeface="+mn-ea"/>
              </a:rPr>
              <a:t>人</a:t>
            </a:r>
            <a:endParaRPr lang="en-US" altLang="zh-CN" sz="1600" dirty="0" smtClean="0">
              <a:latin typeface="+mn-ea"/>
            </a:endParaRPr>
          </a:p>
          <a:p>
            <a:pPr marL="285750" indent="-180000">
              <a:lnSpc>
                <a:spcPct val="11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zh-CN" altLang="en-US" sz="1600" dirty="0" smtClean="0"/>
              <a:t>反腐败斗争形势</a:t>
            </a:r>
            <a:r>
              <a:rPr lang="zh-CN" altLang="en-US" sz="16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依然严峻复杂</a:t>
            </a:r>
            <a:endParaRPr lang="zh-CN" altLang="en-US" sz="16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76"/>
          <p:cNvSpPr txBox="1"/>
          <p:nvPr/>
        </p:nvSpPr>
        <p:spPr>
          <a:xfrm>
            <a:off x="4860032" y="134761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比如，在国际问题上：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16216" y="2787774"/>
            <a:ext cx="2376264" cy="1729671"/>
            <a:chOff x="6516216" y="2934543"/>
            <a:chExt cx="2222193" cy="142229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16216" y="3041871"/>
              <a:ext cx="1675403" cy="1207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131" r="14761"/>
            <a:stretch/>
          </p:blipFill>
          <p:spPr>
            <a:xfrm>
              <a:off x="7644828" y="2934543"/>
              <a:ext cx="1093581" cy="1422294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4716016" y="1779662"/>
            <a:ext cx="42484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600" dirty="0" smtClean="0">
                <a:latin typeface="+mn-ea"/>
              </a:rPr>
              <a:t>2017</a:t>
            </a:r>
            <a:r>
              <a:rPr lang="zh-CN" altLang="zh-CN" sz="1600" dirty="0">
                <a:latin typeface="+mn-ea"/>
              </a:rPr>
              <a:t>年</a:t>
            </a:r>
            <a:r>
              <a:rPr lang="en-US" altLang="zh-CN" sz="1600" dirty="0">
                <a:latin typeface="+mn-ea"/>
              </a:rPr>
              <a:t>12</a:t>
            </a:r>
            <a:r>
              <a:rPr lang="zh-CN" altLang="zh-CN" sz="1600" dirty="0" smtClean="0">
                <a:latin typeface="+mn-ea"/>
              </a:rPr>
              <a:t>月</a:t>
            </a:r>
            <a:r>
              <a:rPr lang="en-US" altLang="zh-CN" sz="1600" dirty="0" smtClean="0">
                <a:latin typeface="+mn-ea"/>
              </a:rPr>
              <a:t>18</a:t>
            </a:r>
            <a:r>
              <a:rPr lang="zh-CN" altLang="en-US" sz="1600" dirty="0" smtClean="0">
                <a:latin typeface="+mn-ea"/>
              </a:rPr>
              <a:t>日，</a:t>
            </a:r>
            <a:r>
              <a:rPr lang="zh-CN" altLang="zh-CN" sz="16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美国</a:t>
            </a:r>
            <a:r>
              <a:rPr lang="zh-CN" altLang="zh-CN" sz="1600" dirty="0">
                <a:latin typeface="+mn-ea"/>
              </a:rPr>
              <a:t>总统特朗普</a:t>
            </a:r>
            <a:r>
              <a:rPr lang="zh-CN" altLang="zh-CN" sz="1600" dirty="0" smtClean="0">
                <a:latin typeface="+mn-ea"/>
              </a:rPr>
              <a:t>发布《国家安全战略报告》</a:t>
            </a:r>
            <a:endParaRPr lang="en-US" altLang="zh-CN" sz="1600" dirty="0" smtClean="0">
              <a:latin typeface="+mn-ea"/>
            </a:endParaRPr>
          </a:p>
          <a:p>
            <a:pPr marL="28575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zh-CN" sz="1600" dirty="0" smtClean="0">
                <a:latin typeface="+mn-ea"/>
              </a:rPr>
              <a:t>将</a:t>
            </a:r>
            <a:r>
              <a:rPr lang="zh-CN" altLang="zh-CN" sz="1600" dirty="0">
                <a:latin typeface="+mn-ea"/>
              </a:rPr>
              <a:t>中国定位为美国</a:t>
            </a:r>
            <a:r>
              <a:rPr lang="en-US" altLang="zh-CN" sz="1600" dirty="0">
                <a:latin typeface="+mn-ea"/>
              </a:rPr>
              <a:t>“</a:t>
            </a:r>
            <a:r>
              <a:rPr lang="zh-CN" altLang="zh-CN" sz="1600" dirty="0">
                <a:latin typeface="+mn-ea"/>
              </a:rPr>
              <a:t>战略上的</a:t>
            </a:r>
            <a:r>
              <a:rPr lang="zh-CN" altLang="zh-CN" sz="16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竞争对手</a:t>
            </a:r>
            <a:r>
              <a:rPr lang="en-US" altLang="zh-CN" sz="1600" dirty="0" smtClean="0">
                <a:latin typeface="+mn-ea"/>
              </a:rPr>
              <a:t>”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47463" y="1428914"/>
            <a:ext cx="1168553" cy="1584176"/>
            <a:chOff x="3547463" y="1491630"/>
            <a:chExt cx="1168553" cy="1584176"/>
          </a:xfrm>
        </p:grpSpPr>
        <p:pic>
          <p:nvPicPr>
            <p:cNvPr id="32" name="图片 31" descr="u=2531859159,2620490659&amp;fm=21&amp;gp=0_副本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47463" y="2507729"/>
              <a:ext cx="880520" cy="568077"/>
            </a:xfrm>
            <a:prstGeom prst="rect">
              <a:avLst/>
            </a:prstGeom>
          </p:spPr>
        </p:pic>
        <p:pic>
          <p:nvPicPr>
            <p:cNvPr id="33" name="图片 32" descr="u=3662685217,427842901&amp;fm=23&amp;gp=0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DAE4F0"/>
                </a:clrFrom>
                <a:clrTo>
                  <a:srgbClr val="DAE4F0">
                    <a:alpha val="0"/>
                  </a:srgbClr>
                </a:clrTo>
              </a:clrChange>
            </a:blip>
            <a:srcRect l="34880" t="9023" r="29840" b="22280"/>
            <a:stretch>
              <a:fillRect/>
            </a:stretch>
          </p:blipFill>
          <p:spPr>
            <a:xfrm>
              <a:off x="3987724" y="1491630"/>
              <a:ext cx="728292" cy="1280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2867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5" grpId="0"/>
      <p:bldP spid="34" grpId="0"/>
      <p:bldP spid="48" grpId="0"/>
      <p:bldP spid="5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15816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伟大斗争扫清前行障碍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0137" y="1307544"/>
            <a:ext cx="4055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明确以下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三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个</a:t>
            </a:r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方面新的历史特点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7" name="TextBox 76"/>
          <p:cNvSpPr txBox="1"/>
          <p:nvPr/>
        </p:nvSpPr>
        <p:spPr>
          <a:xfrm>
            <a:off x="2208217" y="184237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不是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武装革命和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群众运动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268103" y="2261766"/>
            <a:ext cx="324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75" r="13774"/>
          <a:stretch/>
        </p:blipFill>
        <p:spPr>
          <a:xfrm>
            <a:off x="251520" y="1779662"/>
            <a:ext cx="1943783" cy="11573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91559" y="2344258"/>
            <a:ext cx="3920601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以维护最广大人民根本利益为前提</a:t>
            </a:r>
            <a:endParaRPr lang="en-US" altLang="zh-CN" sz="1600" dirty="0"/>
          </a:p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以遵循社会发展基本规律为基础</a:t>
            </a:r>
            <a:endParaRPr lang="zh-CN" altLang="en-US" sz="1600" dirty="0"/>
          </a:p>
        </p:txBody>
      </p:sp>
      <p:sp>
        <p:nvSpPr>
          <p:cNvPr id="18" name="TextBox 76"/>
          <p:cNvSpPr txBox="1"/>
          <p:nvPr/>
        </p:nvSpPr>
        <p:spPr>
          <a:xfrm>
            <a:off x="683568" y="314781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是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原则性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与灵活性相结合的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斗争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899592" y="3579862"/>
            <a:ext cx="324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795415" y="3688686"/>
            <a:ext cx="219240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 smtClean="0"/>
              <a:t>坚持</a:t>
            </a:r>
            <a:r>
              <a:rPr lang="zh-CN" altLang="zh-CN" sz="1600" dirty="0"/>
              <a:t>以人民为</a:t>
            </a:r>
            <a:r>
              <a:rPr lang="zh-CN" altLang="zh-CN" sz="1600" dirty="0" smtClean="0"/>
              <a:t>中心</a:t>
            </a:r>
            <a:endParaRPr lang="en-US" altLang="zh-CN" sz="1600" dirty="0" smtClean="0"/>
          </a:p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 smtClean="0"/>
              <a:t>具体</a:t>
            </a:r>
            <a:r>
              <a:rPr lang="zh-CN" altLang="zh-CN" sz="1600" dirty="0"/>
              <a:t>问题具体</a:t>
            </a:r>
            <a:r>
              <a:rPr lang="zh-CN" altLang="zh-CN" sz="1600" dirty="0" smtClean="0"/>
              <a:t>分析</a:t>
            </a:r>
            <a:endParaRPr lang="zh-CN" altLang="en-US" sz="1600" dirty="0"/>
          </a:p>
        </p:txBody>
      </p:sp>
      <p:grpSp>
        <p:nvGrpSpPr>
          <p:cNvPr id="28" name="组合 27"/>
          <p:cNvGrpSpPr/>
          <p:nvPr/>
        </p:nvGrpSpPr>
        <p:grpSpPr>
          <a:xfrm>
            <a:off x="2908422" y="3634862"/>
            <a:ext cx="2023618" cy="953112"/>
            <a:chOff x="2764406" y="3688686"/>
            <a:chExt cx="1841354" cy="83162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" r="8020" b="10625"/>
            <a:stretch/>
          </p:blipFill>
          <p:spPr>
            <a:xfrm>
              <a:off x="3275856" y="3688686"/>
              <a:ext cx="1329904" cy="683264"/>
            </a:xfrm>
            <a:prstGeom prst="rect">
              <a:avLst/>
            </a:prstGeom>
          </p:spPr>
        </p:pic>
        <p:pic>
          <p:nvPicPr>
            <p:cNvPr id="24" name="图片 23" descr="QQ截图20160113110049_副本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64406" y="3688686"/>
              <a:ext cx="1087514" cy="831628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3781653" y="3889380"/>
              <a:ext cx="6206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1600" b="1" spc="100" dirty="0">
                  <a:solidFill>
                    <a:srgbClr val="E4100D"/>
                  </a:solidFill>
                  <a:latin typeface="微软雅黑" panose="020B0503020204020204" charset="-122"/>
                  <a:ea typeface="微软雅黑" panose="020B0503020204020204" charset="-122"/>
                </a:rPr>
                <a:t>群众</a:t>
              </a:r>
              <a:endParaRPr lang="zh-CN" altLang="en-US" sz="1600" b="1" spc="100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3" name="TextBox 76"/>
          <p:cNvSpPr txBox="1"/>
          <p:nvPr/>
        </p:nvSpPr>
        <p:spPr>
          <a:xfrm>
            <a:off x="5928999" y="2795090"/>
            <a:ext cx="310749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目的是为了实现</a:t>
            </a:r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和平与稳定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148064" y="3219822"/>
            <a:ext cx="324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003147" y="3284279"/>
            <a:ext cx="3961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以维护世界和平为基本原则和崇高追求</a:t>
            </a:r>
            <a:endParaRPr lang="en-US" altLang="zh-CN" sz="1600" dirty="0"/>
          </a:p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以维护政治稳定国家安定为基本原则</a:t>
            </a:r>
            <a:endParaRPr lang="en-US" altLang="zh-CN" sz="1600" dirty="0"/>
          </a:p>
          <a:p>
            <a:pPr marL="285750" indent="-180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为了</a:t>
            </a:r>
            <a:r>
              <a:rPr lang="zh-CN" altLang="en-US" sz="1600" dirty="0"/>
              <a:t>实现</a:t>
            </a:r>
            <a:r>
              <a:rPr lang="zh-CN" altLang="zh-CN" sz="1600" dirty="0"/>
              <a:t>“两个一百年”奋斗目标</a:t>
            </a:r>
            <a:endParaRPr lang="zh-CN" altLang="en-US" sz="1600" dirty="0"/>
          </a:p>
        </p:txBody>
      </p:sp>
      <p:pic>
        <p:nvPicPr>
          <p:cNvPr id="37" name="图片 36" descr="bnmx.png"/>
          <p:cNvPicPr>
            <a:picLocks noChangeAspect="1"/>
          </p:cNvPicPr>
          <p:nvPr/>
        </p:nvPicPr>
        <p:blipFill rotWithShape="1">
          <a:blip r:embed="rId5"/>
          <a:srcRect t="10337" r="53125" b="48316"/>
          <a:stretch/>
        </p:blipFill>
        <p:spPr>
          <a:xfrm>
            <a:off x="5508104" y="1635647"/>
            <a:ext cx="3456384" cy="11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32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7" grpId="0"/>
      <p:bldP spid="6" grpId="0"/>
      <p:bldP spid="18" grpId="0"/>
      <p:bldP spid="21" grpId="0"/>
      <p:bldP spid="33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3728" y="555526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工程锻造坚强领导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核心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32960" y="168019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中国列车的驾驶员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41143" y="208146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中国共产党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276053" y="2051742"/>
            <a:ext cx="205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6682" y="3066397"/>
            <a:ext cx="388531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latin typeface="+mn-ea"/>
              </a:rPr>
              <a:t>    ——</a:t>
            </a:r>
            <a:r>
              <a:rPr lang="zh-CN" altLang="zh-CN" b="1" dirty="0" smtClean="0">
                <a:latin typeface="+mn-ea"/>
              </a:rPr>
              <a:t>如果</a:t>
            </a:r>
            <a:r>
              <a:rPr lang="zh-CN" altLang="zh-CN" b="1" dirty="0">
                <a:latin typeface="+mn-ea"/>
              </a:rPr>
              <a:t>把中国比作一辆高速行驶的火车</a:t>
            </a:r>
            <a:r>
              <a:rPr lang="zh-CN" altLang="zh-CN" b="1" dirty="0" smtClean="0">
                <a:latin typeface="+mn-ea"/>
              </a:rPr>
              <a:t>，要</a:t>
            </a:r>
            <a:r>
              <a:rPr lang="zh-CN" altLang="zh-CN" b="1" dirty="0">
                <a:latin typeface="+mn-ea"/>
              </a:rPr>
              <a:t>想安全快速到达目的地，必须有一个称职的</a:t>
            </a:r>
            <a:r>
              <a:rPr lang="zh-CN" altLang="zh-CN" b="1" dirty="0" smtClean="0">
                <a:latin typeface="+mn-ea"/>
              </a:rPr>
              <a:t>驾驶员</a:t>
            </a:r>
            <a:r>
              <a:rPr lang="zh-CN" altLang="en-US" b="1" dirty="0" smtClean="0">
                <a:latin typeface="+mn-ea"/>
              </a:rPr>
              <a:t>。</a:t>
            </a:r>
            <a:endParaRPr lang="zh-CN" altLang="en-US" b="1" dirty="0"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3568" y="1553223"/>
            <a:ext cx="2712430" cy="1387859"/>
            <a:chOff x="683568" y="1553223"/>
            <a:chExt cx="2712430" cy="138785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568" y="1553223"/>
              <a:ext cx="620230" cy="91764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25" r="45570" b="45313"/>
            <a:stretch/>
          </p:blipFill>
          <p:spPr>
            <a:xfrm>
              <a:off x="1121280" y="1553224"/>
              <a:ext cx="1045432" cy="79329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841426" y="2256257"/>
              <a:ext cx="2554572" cy="684825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355726"/>
            <a:ext cx="983413" cy="136554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086503" y="3867894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党的建设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是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一项宏伟且复杂的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工程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987462" y="235572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中国革命胜利的三大法宝</a:t>
            </a:r>
            <a:r>
              <a:rPr lang="zh-CN" altLang="en-US" b="1" dirty="0"/>
              <a:t>：</a:t>
            </a:r>
          </a:p>
        </p:txBody>
      </p:sp>
      <p:grpSp>
        <p:nvGrpSpPr>
          <p:cNvPr id="31" name="组合 100"/>
          <p:cNvGrpSpPr/>
          <p:nvPr/>
        </p:nvGrpSpPr>
        <p:grpSpPr>
          <a:xfrm>
            <a:off x="6203486" y="2787774"/>
            <a:ext cx="1200716" cy="353943"/>
            <a:chOff x="6429389" y="2891678"/>
            <a:chExt cx="1200716" cy="353943"/>
          </a:xfrm>
        </p:grpSpPr>
        <p:grpSp>
          <p:nvGrpSpPr>
            <p:cNvPr id="32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6573405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统一战线</a:t>
              </a:r>
              <a:endPara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100"/>
          <p:cNvGrpSpPr/>
          <p:nvPr/>
        </p:nvGrpSpPr>
        <p:grpSpPr>
          <a:xfrm>
            <a:off x="7506273" y="2787774"/>
            <a:ext cx="1200716" cy="353943"/>
            <a:chOff x="6429389" y="2891678"/>
            <a:chExt cx="1200716" cy="353943"/>
          </a:xfrm>
        </p:grpSpPr>
        <p:grpSp>
          <p:nvGrpSpPr>
            <p:cNvPr id="37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6573405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武装斗争</a:t>
              </a:r>
              <a:endPara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100"/>
          <p:cNvGrpSpPr/>
          <p:nvPr/>
        </p:nvGrpSpPr>
        <p:grpSpPr>
          <a:xfrm>
            <a:off x="6779550" y="3225919"/>
            <a:ext cx="1200716" cy="353943"/>
            <a:chOff x="6429389" y="2891678"/>
            <a:chExt cx="1200716" cy="353943"/>
          </a:xfrm>
        </p:grpSpPr>
        <p:grpSp>
          <p:nvGrpSpPr>
            <p:cNvPr id="42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6573405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党的建设</a:t>
              </a:r>
              <a:endPara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4716016" y="1419622"/>
            <a:ext cx="442798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zh-CN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称职</a:t>
            </a:r>
            <a:r>
              <a:rPr lang="zh-CN" altLang="zh-CN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的</a:t>
            </a:r>
            <a:r>
              <a:rPr lang="zh-CN" altLang="zh-CN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驾驶员需要不断</a:t>
            </a:r>
            <a:r>
              <a:rPr lang="zh-CN" altLang="zh-CN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加强自身建设</a:t>
            </a:r>
            <a:r>
              <a: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，</a:t>
            </a:r>
            <a:r>
              <a:rPr lang="zh-CN" altLang="zh-CN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rPr>
              <a:t>引领我们驶向中华民族伟大复兴的终点站。</a:t>
            </a:r>
            <a:endParaRPr lang="zh-CN" alt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0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5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5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5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85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3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4" grpId="0"/>
      <p:bldP spid="26" grpId="0"/>
      <p:bldP spid="29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3728" y="555526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工程锻造坚强领导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核心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 descr="rb01b105c_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08" y="1316987"/>
            <a:ext cx="1872208" cy="12091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55268" y="1742612"/>
            <a:ext cx="52051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>
                <a:latin typeface="+mn-ea"/>
              </a:rPr>
              <a:t>    </a:t>
            </a:r>
            <a:r>
              <a:rPr lang="zh-CN" altLang="zh-CN" dirty="0" smtClean="0">
                <a:latin typeface="+mn-ea"/>
              </a:rPr>
              <a:t>以</a:t>
            </a:r>
            <a:r>
              <a:rPr lang="zh-CN" altLang="zh-CN" dirty="0">
                <a:latin typeface="+mn-ea"/>
              </a:rPr>
              <a:t>习近平同志为核心的党中央坚定不移推进全面从严治党，党的建设取得了重大成果。</a:t>
            </a:r>
            <a:endParaRPr lang="zh-CN" altLang="en-US" dirty="0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0686" y="1347614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党的十八大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以来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98646" y="3221292"/>
            <a:ext cx="792000" cy="1214815"/>
            <a:chOff x="922480" y="3277008"/>
            <a:chExt cx="792000" cy="121481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712" r="17679"/>
            <a:stretch/>
          </p:blipFill>
          <p:spPr>
            <a:xfrm>
              <a:off x="922480" y="3277008"/>
              <a:ext cx="792000" cy="944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矩形 8"/>
            <p:cNvSpPr/>
            <p:nvPr/>
          </p:nvSpPr>
          <p:spPr>
            <a:xfrm>
              <a:off x="1000100" y="4214824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rgbClr val="000000"/>
                  </a:solidFill>
                  <a:latin typeface="+mn-ea"/>
                  <a:cs typeface="Times New Roman" pitchFamily="18" charset="0"/>
                </a:rPr>
                <a:t>周永康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090918" y="3229145"/>
            <a:ext cx="756000" cy="1214813"/>
            <a:chOff x="1887174" y="3277010"/>
            <a:chExt cx="756000" cy="121481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299" r="25501"/>
            <a:stretch/>
          </p:blipFill>
          <p:spPr>
            <a:xfrm>
              <a:off x="1887174" y="3277010"/>
              <a:ext cx="756000" cy="970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1928794" y="4214824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solidFill>
                    <a:srgbClr val="000000"/>
                  </a:solidFill>
                  <a:latin typeface="+mn-ea"/>
                  <a:cs typeface="Times New Roman" pitchFamily="18" charset="0"/>
                </a:rPr>
                <a:t>徐才厚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262742" y="3221292"/>
            <a:ext cx="756000" cy="1222666"/>
            <a:chOff x="1940838" y="3269157"/>
            <a:chExt cx="756000" cy="122266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3701"/>
            <a:stretch/>
          </p:blipFill>
          <p:spPr>
            <a:xfrm>
              <a:off x="1940838" y="3269157"/>
              <a:ext cx="756000" cy="976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1960923" y="4214824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latin typeface="+mn-ea"/>
                </a:rPr>
                <a:t>薄熙来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924728" y="3229664"/>
            <a:ext cx="717965" cy="1206441"/>
            <a:chOff x="1892976" y="3285382"/>
            <a:chExt cx="717965" cy="120644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881" r="22536"/>
            <a:stretch/>
          </p:blipFill>
          <p:spPr>
            <a:xfrm>
              <a:off x="1892976" y="3285382"/>
              <a:ext cx="717965" cy="951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矩形 20"/>
            <p:cNvSpPr/>
            <p:nvPr/>
          </p:nvSpPr>
          <p:spPr>
            <a:xfrm>
              <a:off x="1928794" y="4214824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latin typeface="+mn-ea"/>
                </a:rPr>
                <a:t>郭伯雄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8250826" y="3365308"/>
            <a:ext cx="768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/>
              <a:t>……</a:t>
            </a:r>
            <a:endParaRPr lang="zh-CN" altLang="en-US" sz="3200" b="1" dirty="0"/>
          </a:p>
        </p:txBody>
      </p:sp>
      <p:sp>
        <p:nvSpPr>
          <p:cNvPr id="23" name="矩形 22"/>
          <p:cNvSpPr/>
          <p:nvPr/>
        </p:nvSpPr>
        <p:spPr>
          <a:xfrm>
            <a:off x="1049987" y="2715766"/>
            <a:ext cx="618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比如，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政治纪律和政治规矩更加严明</a:t>
            </a:r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发挥巡视利剑作用</a:t>
            </a:r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6711013" y="3231162"/>
            <a:ext cx="720000" cy="1195101"/>
            <a:chOff x="1892975" y="3296722"/>
            <a:chExt cx="720000" cy="119510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3880"/>
            <a:stretch/>
          </p:blipFill>
          <p:spPr>
            <a:xfrm>
              <a:off x="1892975" y="3296722"/>
              <a:ext cx="720000" cy="97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矩形 26"/>
            <p:cNvSpPr/>
            <p:nvPr/>
          </p:nvSpPr>
          <p:spPr>
            <a:xfrm>
              <a:off x="1928794" y="4214824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latin typeface="+mn-ea"/>
                </a:rPr>
                <a:t>孙政才</a:t>
              </a:r>
              <a:endParaRPr lang="zh-CN" altLang="en-US" sz="1200" dirty="0"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03182" y="3277733"/>
            <a:ext cx="720000" cy="1142652"/>
            <a:chOff x="1892975" y="3325598"/>
            <a:chExt cx="720000" cy="11426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92975" y="3325598"/>
              <a:ext cx="720000" cy="918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矩形 29"/>
            <p:cNvSpPr/>
            <p:nvPr/>
          </p:nvSpPr>
          <p:spPr>
            <a:xfrm>
              <a:off x="1921531" y="4191251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 smtClean="0">
                  <a:latin typeface="+mn-ea"/>
                </a:rPr>
                <a:t>令计划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57158" y="3246640"/>
            <a:ext cx="2969480" cy="981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16000">
              <a:lnSpc>
                <a:spcPct val="110000"/>
              </a:lnSpc>
              <a:spcBef>
                <a:spcPts val="200"/>
              </a:spcBef>
              <a:buFont typeface="Wingdings" pitchFamily="2" charset="2"/>
              <a:buChar char="n"/>
            </a:pPr>
            <a:r>
              <a:rPr lang="en-US" altLang="zh-CN" sz="1700" dirty="0" smtClean="0">
                <a:solidFill>
                  <a:srgbClr val="C00000"/>
                </a:solidFill>
              </a:rPr>
              <a:t> </a:t>
            </a:r>
            <a:r>
              <a:rPr lang="zh-CN" altLang="zh-CN" sz="1700" dirty="0" smtClean="0"/>
              <a:t>坚决查处严重</a:t>
            </a:r>
            <a:r>
              <a:rPr lang="zh-CN" altLang="zh-CN" sz="1700" dirty="0"/>
              <a:t>政治腐败和经济腐败交织的</a:t>
            </a:r>
            <a:r>
              <a:rPr lang="zh-CN" altLang="zh-CN" sz="1700" dirty="0" smtClean="0"/>
              <a:t>问题</a:t>
            </a:r>
            <a:endParaRPr lang="en-US" altLang="zh-CN" sz="1700" dirty="0" smtClean="0"/>
          </a:p>
          <a:p>
            <a:pPr marL="285750" indent="-216000">
              <a:lnSpc>
                <a:spcPct val="110000"/>
              </a:lnSpc>
              <a:spcBef>
                <a:spcPts val="200"/>
              </a:spcBef>
              <a:buFont typeface="Wingdings" pitchFamily="2" charset="2"/>
              <a:buChar char="n"/>
            </a:pPr>
            <a:r>
              <a:rPr lang="en-US" altLang="zh-CN" sz="1700" dirty="0" smtClean="0">
                <a:solidFill>
                  <a:srgbClr val="C00000"/>
                </a:solidFill>
              </a:rPr>
              <a:t> </a:t>
            </a:r>
            <a:r>
              <a:rPr lang="zh-CN" altLang="zh-CN" sz="1700" dirty="0" smtClean="0"/>
              <a:t>更加</a:t>
            </a:r>
            <a:r>
              <a:rPr lang="zh-CN" altLang="zh-CN" sz="1700" dirty="0"/>
              <a:t>团结统一、坚强有力</a:t>
            </a:r>
            <a:endParaRPr lang="zh-CN" altLang="en-US" sz="1700" dirty="0"/>
          </a:p>
        </p:txBody>
      </p:sp>
    </p:spTree>
    <p:extLst>
      <p:ext uri="{BB962C8B-B14F-4D97-AF65-F5344CB8AC3E}">
        <p14:creationId xmlns:p14="http://schemas.microsoft.com/office/powerpoint/2010/main" xmlns="" val="2820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22" grpId="0"/>
      <p:bldP spid="2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23728" y="555526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工程锻造坚强领导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核心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48064" y="141962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比如，全面落实中央八项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规定</a:t>
            </a:r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56584" y="1851670"/>
            <a:ext cx="33375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dirty="0"/>
              <a:t>净化了党内政治</a:t>
            </a:r>
            <a:r>
              <a:rPr lang="zh-CN" altLang="zh-CN" dirty="0" smtClean="0"/>
              <a:t>生态</a:t>
            </a:r>
            <a:endParaRPr lang="en-US" altLang="zh-CN" dirty="0" smtClean="0"/>
          </a:p>
          <a:p>
            <a:pPr marL="285750" indent="-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dirty="0" smtClean="0"/>
              <a:t>纯洁</a:t>
            </a:r>
            <a:r>
              <a:rPr lang="zh-CN" altLang="zh-CN" dirty="0"/>
              <a:t>了党员</a:t>
            </a:r>
            <a:r>
              <a:rPr lang="zh-CN" altLang="zh-CN" dirty="0" smtClean="0"/>
              <a:t>队伍</a:t>
            </a:r>
            <a:endParaRPr lang="en-US" altLang="zh-CN" dirty="0" smtClean="0"/>
          </a:p>
          <a:p>
            <a:pPr marL="285750" indent="-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dirty="0" smtClean="0"/>
              <a:t>保持</a:t>
            </a:r>
            <a:r>
              <a:rPr lang="zh-CN" altLang="zh-CN" dirty="0"/>
              <a:t>了党的先进性和纯洁性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11560" y="1410330"/>
            <a:ext cx="3946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比如，坚定不移“打虎”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“拍蝇” </a:t>
            </a:r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流程图: 顺序访问存储器 21"/>
          <p:cNvSpPr/>
          <p:nvPr/>
        </p:nvSpPr>
        <p:spPr>
          <a:xfrm rot="4416907">
            <a:off x="3265461" y="2369212"/>
            <a:ext cx="828000" cy="792000"/>
          </a:xfrm>
          <a:prstGeom prst="flowChartMagneticTap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顺序访问存储器 22"/>
          <p:cNvSpPr/>
          <p:nvPr/>
        </p:nvSpPr>
        <p:spPr>
          <a:xfrm rot="18352264" flipH="1">
            <a:off x="2025491" y="1969198"/>
            <a:ext cx="936000" cy="972000"/>
          </a:xfrm>
          <a:prstGeom prst="flowChartMagneticTap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顺序访问存储器 23"/>
          <p:cNvSpPr/>
          <p:nvPr/>
        </p:nvSpPr>
        <p:spPr>
          <a:xfrm rot="18352264" flipH="1">
            <a:off x="760819" y="2272149"/>
            <a:ext cx="936000" cy="972000"/>
          </a:xfrm>
          <a:prstGeom prst="flowChartMagneticTap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顺序访问存储器 24"/>
          <p:cNvSpPr/>
          <p:nvPr/>
        </p:nvSpPr>
        <p:spPr>
          <a:xfrm rot="3247736">
            <a:off x="2032513" y="2891089"/>
            <a:ext cx="324000" cy="324000"/>
          </a:xfrm>
          <a:prstGeom prst="flowChartMagneticTap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顺序访问存储器 25"/>
          <p:cNvSpPr/>
          <p:nvPr/>
        </p:nvSpPr>
        <p:spPr>
          <a:xfrm rot="2298158">
            <a:off x="1240111" y="2107429"/>
            <a:ext cx="936000" cy="972000"/>
          </a:xfrm>
          <a:prstGeom prst="flowChartMagnetic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流程图: 顺序访问存储器 26"/>
          <p:cNvSpPr/>
          <p:nvPr/>
        </p:nvSpPr>
        <p:spPr>
          <a:xfrm rot="3247736">
            <a:off x="2345688" y="1928790"/>
            <a:ext cx="1116000" cy="1116000"/>
          </a:xfrm>
          <a:prstGeom prst="flowChartMagneticTap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顺序访问存储器 27"/>
          <p:cNvSpPr/>
          <p:nvPr/>
        </p:nvSpPr>
        <p:spPr>
          <a:xfrm rot="18780788" flipH="1">
            <a:off x="3520808" y="2093233"/>
            <a:ext cx="1008000" cy="972000"/>
          </a:xfrm>
          <a:prstGeom prst="flowChartMagneticTap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流程图: 顺序访问存储器 28"/>
          <p:cNvSpPr/>
          <p:nvPr/>
        </p:nvSpPr>
        <p:spPr>
          <a:xfrm rot="3778716">
            <a:off x="3855137" y="2145119"/>
            <a:ext cx="936000" cy="972000"/>
          </a:xfrm>
          <a:prstGeom prst="flowChartMagneticTap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202780" y="2383072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“打虎”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032444" y="2021538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accent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“带电高压线”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397642" y="2809811"/>
            <a:ext cx="936000" cy="97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  <a:latin typeface="黑体" pitchFamily="49" charset="-122"/>
                <a:ea typeface="黑体" pitchFamily="49" charset="-122"/>
              </a:rPr>
              <a:t>“拍蝇”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182626" y="2493472"/>
            <a:ext cx="936000" cy="97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itchFamily="49" charset="-122"/>
                <a:ea typeface="黑体" pitchFamily="49" charset="-122"/>
              </a:rPr>
              <a:t>“无禁区”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25874" y="2853117"/>
            <a:ext cx="936000" cy="97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“共腐关系圈”</a:t>
            </a:r>
            <a:endParaRPr lang="zh-CN" altLang="en-US" b="1" dirty="0">
              <a:solidFill>
                <a:schemeClr val="tx2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9552" y="2064844"/>
            <a:ext cx="936000" cy="97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accent4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“零容忍”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11386" y="2307290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“猎狐”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93351" y="3442166"/>
            <a:ext cx="1358369" cy="981880"/>
            <a:chOff x="693351" y="3442166"/>
            <a:chExt cx="1358369" cy="981880"/>
          </a:xfrm>
        </p:grpSpPr>
        <p:pic>
          <p:nvPicPr>
            <p:cNvPr id="47" name="图片 39" descr="2-2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693351" y="3579862"/>
              <a:ext cx="1358369" cy="844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图片 47" descr="u=3662685217,427842901&amp;fm=23&amp;gp=0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DAE4F0"/>
                </a:clrFrom>
                <a:clrTo>
                  <a:srgbClr val="DAE4F0">
                    <a:alpha val="0"/>
                  </a:srgbClr>
                </a:clrTo>
              </a:clrChange>
            </a:blip>
            <a:srcRect l="34880" t="9023" r="29840" b="22280"/>
            <a:stretch>
              <a:fillRect/>
            </a:stretch>
          </p:blipFill>
          <p:spPr>
            <a:xfrm>
              <a:off x="764627" y="3442166"/>
              <a:ext cx="660061" cy="981879"/>
            </a:xfrm>
            <a:prstGeom prst="rect">
              <a:avLst/>
            </a:prstGeom>
          </p:spPr>
        </p:pic>
      </p:grpSp>
      <p:sp>
        <p:nvSpPr>
          <p:cNvPr id="49" name="矩形 48"/>
          <p:cNvSpPr/>
          <p:nvPr/>
        </p:nvSpPr>
        <p:spPr>
          <a:xfrm>
            <a:off x="1835696" y="3481837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zh-CN" sz="1700" dirty="0"/>
              <a:t>处分</a:t>
            </a:r>
            <a:r>
              <a:rPr lang="zh-CN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厅局</a:t>
            </a:r>
            <a:r>
              <a:rPr lang="zh-CN" altLang="zh-CN" sz="1700" dirty="0"/>
              <a:t>级干部</a:t>
            </a:r>
            <a:r>
              <a:rPr lang="en-US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8900</a:t>
            </a:r>
            <a:r>
              <a:rPr lang="zh-CN" altLang="zh-CN" sz="1700" dirty="0"/>
              <a:t>余人</a:t>
            </a:r>
            <a:endParaRPr lang="en-US" altLang="zh-CN" sz="1700" dirty="0"/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zh-CN" sz="1700" dirty="0" smtClean="0"/>
              <a:t>处分</a:t>
            </a:r>
            <a:r>
              <a:rPr lang="zh-CN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县处</a:t>
            </a:r>
            <a:r>
              <a:rPr lang="zh-CN" altLang="zh-CN" sz="1700" dirty="0"/>
              <a:t>级干部</a:t>
            </a:r>
            <a:r>
              <a:rPr lang="en-US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6.3</a:t>
            </a:r>
            <a:r>
              <a:rPr lang="zh-CN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zh-CN" sz="1700" dirty="0"/>
              <a:t>余</a:t>
            </a:r>
            <a:r>
              <a:rPr lang="zh-CN" altLang="zh-CN" sz="1700" dirty="0" smtClean="0"/>
              <a:t>人</a:t>
            </a:r>
            <a:endParaRPr lang="en-US" altLang="zh-CN" sz="1700" dirty="0" smtClean="0"/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zh-CN" sz="1700" dirty="0" smtClean="0"/>
              <a:t>处分</a:t>
            </a:r>
            <a:r>
              <a:rPr lang="zh-CN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基层</a:t>
            </a:r>
            <a:r>
              <a:rPr lang="zh-CN" altLang="zh-CN" sz="1700" dirty="0"/>
              <a:t>党员干部</a:t>
            </a:r>
            <a:r>
              <a:rPr lang="en-US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27.8</a:t>
            </a:r>
            <a:r>
              <a:rPr lang="zh-CN" altLang="zh-CN" sz="17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zh-CN" sz="1700" dirty="0"/>
              <a:t>人</a:t>
            </a:r>
            <a:endParaRPr lang="zh-CN" altLang="en-US" sz="1700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3058681"/>
            <a:ext cx="2942012" cy="13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8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23728" y="555526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工程锻造坚强领导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核心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71800" y="171694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从大国向强国跃升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771800" y="209276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迈向</a:t>
            </a:r>
            <a:r>
              <a:rPr lang="zh-CN" altLang="zh-CN" dirty="0" smtClean="0"/>
              <a:t>复兴</a:t>
            </a:r>
            <a:r>
              <a:rPr lang="zh-CN" altLang="en-US" dirty="0" smtClean="0"/>
              <a:t>的关键阶段</a:t>
            </a:r>
            <a:endParaRPr lang="zh-CN" altLang="en-US" dirty="0"/>
          </a:p>
        </p:txBody>
      </p:sp>
      <p:pic>
        <p:nvPicPr>
          <p:cNvPr id="13" name="图片 12" descr="timg (31)_副本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568" y="1352369"/>
            <a:ext cx="1551552" cy="90266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339752" y="1275606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latin typeface="黑体" pitchFamily="2" charset="-122"/>
                <a:ea typeface="黑体" pitchFamily="2" charset="-122"/>
              </a:rPr>
              <a:t>我们正处于</a:t>
            </a:r>
            <a:r>
              <a:rPr lang="en-US" altLang="zh-CN" sz="2000" b="1" dirty="0" smtClean="0"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AutoShape 34"/>
          <p:cNvSpPr>
            <a:spLocks noChangeArrowheads="1"/>
          </p:cNvSpPr>
          <p:nvPr/>
        </p:nvSpPr>
        <p:spPr bwMode="gray">
          <a:xfrm rot="5400000">
            <a:off x="2172440" y="1765658"/>
            <a:ext cx="572953" cy="625767"/>
          </a:xfrm>
          <a:prstGeom prst="leftArrow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009999">
                  <a:gamma/>
                  <a:tint val="0"/>
                  <a:invGamma/>
                  <a:alpha val="0"/>
                </a:srgbClr>
              </a:gs>
            </a:gsLst>
            <a:lin ang="19200000" scaled="0"/>
            <a:tileRect/>
          </a:gradFill>
          <a:ln w="9525" algn="ctr">
            <a:noFill/>
            <a:round/>
            <a:headEnd/>
            <a:tailEnd/>
          </a:ln>
          <a:effectLst/>
        </p:spPr>
        <p:txBody>
          <a:bodyPr vert="vert270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1560" y="258104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能否“跃升”、能否“复兴”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键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党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076056" y="1426938"/>
            <a:ext cx="367240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zh-CN" b="1" dirty="0" smtClean="0">
                <a:latin typeface="黑体" pitchFamily="2" charset="-122"/>
                <a:ea typeface="黑体" pitchFamily="2" charset="-122"/>
              </a:rPr>
              <a:t>党</a:t>
            </a:r>
            <a:r>
              <a:rPr lang="zh-CN" altLang="zh-CN" b="1" dirty="0">
                <a:latin typeface="黑体" pitchFamily="2" charset="-122"/>
                <a:ea typeface="黑体" pitchFamily="2" charset="-122"/>
              </a:rPr>
              <a:t>的十九大报告提出了新时代党的建设的总要求，要全面</a:t>
            </a:r>
            <a:r>
              <a:rPr lang="zh-CN" altLang="zh-CN" b="1" dirty="0" smtClean="0">
                <a:latin typeface="黑体" pitchFamily="2" charset="-122"/>
                <a:ea typeface="黑体" pitchFamily="2" charset="-122"/>
              </a:rPr>
              <a:t>推进</a:t>
            </a:r>
            <a:r>
              <a:rPr lang="zh-CN" altLang="en-US" b="1" dirty="0" smtClean="0">
                <a:latin typeface="黑体" pitchFamily="2" charset="-122"/>
                <a:ea typeface="黑体" pitchFamily="2" charset="-122"/>
              </a:rPr>
              <a:t>：</a:t>
            </a:r>
            <a:endParaRPr lang="zh-CN" altLang="en-US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7544" y="3049471"/>
            <a:ext cx="324791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zh-CN" sz="1600" dirty="0" smtClean="0"/>
              <a:t>治国</a:t>
            </a:r>
            <a:r>
              <a:rPr lang="zh-CN" altLang="zh-CN" sz="1600" dirty="0"/>
              <a:t>理政的中坚和骨干</a:t>
            </a:r>
            <a:r>
              <a:rPr lang="zh-CN" altLang="zh-CN" sz="1600" dirty="0" smtClean="0"/>
              <a:t>力量</a:t>
            </a:r>
            <a:endParaRPr lang="en-US" altLang="zh-CN" sz="1600" dirty="0" smtClean="0"/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zh-CN" sz="1600" dirty="0" smtClean="0"/>
              <a:t>改革开放</a:t>
            </a:r>
            <a:r>
              <a:rPr lang="zh-CN" altLang="zh-CN" sz="1600" dirty="0"/>
              <a:t>和社会主义现代化建设的组织者、推动者、实践</a:t>
            </a:r>
            <a:r>
              <a:rPr lang="zh-CN" altLang="zh-CN" sz="1600" dirty="0" smtClean="0"/>
              <a:t>者</a:t>
            </a:r>
            <a:endParaRPr lang="en-US" altLang="zh-CN" sz="1600" dirty="0" smtClean="0"/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zh-CN" sz="1600" dirty="0" smtClean="0"/>
              <a:t>人群</a:t>
            </a:r>
            <a:r>
              <a:rPr lang="zh-CN" altLang="zh-CN" sz="1600" dirty="0"/>
              <a:t>中的“关键少数”</a:t>
            </a:r>
            <a:endParaRPr lang="zh-CN" altLang="en-US" sz="1600" dirty="0"/>
          </a:p>
        </p:txBody>
      </p:sp>
      <p:pic>
        <p:nvPicPr>
          <p:cNvPr id="21" name="图片 20" descr="QQ截图20150728195757_副本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856" y="2787774"/>
            <a:ext cx="2141861" cy="178249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550495" y="2283718"/>
            <a:ext cx="461665" cy="11439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eaVert" wrap="none">
            <a:spAutoFit/>
          </a:bodyPr>
          <a:lstStyle/>
          <a:p>
            <a:r>
              <a:rPr lang="zh-CN" altLang="zh-CN" b="1" spc="25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政治建设</a:t>
            </a:r>
            <a:endParaRPr lang="zh-CN" altLang="en-US" b="1" spc="25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40958" y="2291269"/>
            <a:ext cx="461665" cy="11439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b="1" spc="2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思想</a:t>
            </a:r>
            <a:r>
              <a:rPr lang="zh-CN" altLang="zh-CN" b="1" spc="2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lang="zh-CN" altLang="en-US" b="1" spc="2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18647" y="2291269"/>
            <a:ext cx="461665" cy="11439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eaVert" wrap="none">
            <a:spAutoFit/>
          </a:bodyPr>
          <a:lstStyle/>
          <a:p>
            <a:r>
              <a:rPr lang="zh-CN" altLang="en-US" b="1" spc="25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组织</a:t>
            </a:r>
            <a:r>
              <a:rPr lang="zh-CN" altLang="zh-CN" b="1" spc="25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lang="zh-CN" altLang="en-US" b="1" spc="25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609110" y="2298820"/>
            <a:ext cx="461665" cy="11439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b="1" spc="2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作风</a:t>
            </a:r>
            <a:r>
              <a:rPr lang="zh-CN" altLang="zh-CN" b="1" spc="2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lang="zh-CN" altLang="en-US" b="1" spc="2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86799" y="2291269"/>
            <a:ext cx="461665" cy="114390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eaVert" wrap="none">
            <a:spAutoFit/>
          </a:bodyPr>
          <a:lstStyle/>
          <a:p>
            <a:r>
              <a:rPr lang="zh-CN" altLang="en-US" b="1" spc="25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纪律</a:t>
            </a:r>
            <a:r>
              <a:rPr lang="zh-CN" altLang="zh-CN" b="1" spc="25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建设</a:t>
            </a:r>
            <a:endParaRPr lang="zh-CN" altLang="en-US" b="1" spc="25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80112" y="3622253"/>
            <a:ext cx="3166193" cy="708493"/>
            <a:chOff x="5580112" y="3622253"/>
            <a:chExt cx="3166193" cy="70849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0683" b="42424"/>
            <a:stretch/>
          </p:blipFill>
          <p:spPr>
            <a:xfrm>
              <a:off x="5580112" y="3795886"/>
              <a:ext cx="3166193" cy="53486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6228184" y="3622253"/>
              <a:ext cx="19159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pc="-150" dirty="0" smtClean="0">
                  <a:solidFill>
                    <a:srgbClr val="C00000"/>
                  </a:solidFill>
                  <a:latin typeface="华文行楷" pitchFamily="2" charset="-122"/>
                  <a:ea typeface="华文行楷" pitchFamily="2" charset="-122"/>
                </a:rPr>
                <a:t>坚强领导核心</a:t>
              </a:r>
              <a:endParaRPr lang="zh-CN" altLang="en-US" sz="2400" b="1" spc="-150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71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4" grpId="0"/>
      <p:bldP spid="15" grpId="0" animBg="1"/>
      <p:bldP spid="16" grpId="0"/>
      <p:bldP spid="17" grpId="0"/>
      <p:bldP spid="20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576" y="1059582"/>
            <a:ext cx="8064896" cy="9048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88000"/>
              </a:lnSpc>
            </a:pPr>
            <a:r>
              <a:rPr lang="zh-CN" altLang="zh-CN" sz="5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共产党人的初心</a:t>
            </a:r>
            <a:r>
              <a:rPr lang="zh-CN" altLang="zh-CN" sz="5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与</a:t>
            </a:r>
            <a:r>
              <a:rPr lang="zh-CN" altLang="zh-CN" sz="5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使命</a:t>
            </a:r>
            <a:endParaRPr lang="en-US" altLang="zh-CN" sz="5800" kern="0" spc="-3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11760" y="2100202"/>
            <a:ext cx="4554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为中国人民谋</a:t>
            </a:r>
            <a:r>
              <a:rPr lang="zh-CN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幸福</a:t>
            </a:r>
            <a:r>
              <a:rPr lang="en-US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 · </a:t>
            </a:r>
            <a:r>
              <a:rPr lang="zh-CN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zh-CN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中华民族谋复兴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0100" y="2498526"/>
            <a:ext cx="7429520" cy="1947677"/>
            <a:chOff x="1000100" y="2498526"/>
            <a:chExt cx="7429520" cy="1947677"/>
          </a:xfrm>
        </p:grpSpPr>
        <p:pic>
          <p:nvPicPr>
            <p:cNvPr id="23" name="图片 22" descr="timg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EBF8FF"/>
                </a:clrFrom>
                <a:clrTo>
                  <a:srgbClr val="EBF8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0760" y="3015857"/>
              <a:ext cx="1357322" cy="1341843"/>
            </a:xfrm>
            <a:prstGeom prst="rect">
              <a:avLst/>
            </a:prstGeom>
          </p:spPr>
        </p:pic>
        <p:pic>
          <p:nvPicPr>
            <p:cNvPr id="15" name="图片 14" descr="cccfbecd2dd88c38e454ff415dd5d39e.png"/>
            <p:cNvPicPr>
              <a:picLocks noChangeAspect="1"/>
            </p:cNvPicPr>
            <p:nvPr/>
          </p:nvPicPr>
          <p:blipFill>
            <a:blip r:embed="rId3"/>
            <a:srcRect l="71905" t="54167"/>
            <a:stretch>
              <a:fillRect/>
            </a:stretch>
          </p:blipFill>
          <p:spPr>
            <a:xfrm>
              <a:off x="2000232" y="2828895"/>
              <a:ext cx="1440000" cy="1600243"/>
            </a:xfrm>
            <a:prstGeom prst="rect">
              <a:avLst/>
            </a:prstGeom>
          </p:spPr>
        </p:pic>
        <p:pic>
          <p:nvPicPr>
            <p:cNvPr id="13" name="图片 12" descr="cbfc000a94eaa43f99d1e901b2c473a6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100" y="2498526"/>
              <a:ext cx="1311864" cy="1859174"/>
            </a:xfrm>
            <a:prstGeom prst="rect">
              <a:avLst/>
            </a:prstGeom>
          </p:spPr>
        </p:pic>
        <p:pic>
          <p:nvPicPr>
            <p:cNvPr id="19" name="图片 18" descr="15ae4496a4fafa71bafad75c720c678f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0905" y="2500312"/>
              <a:ext cx="1368000" cy="1824000"/>
            </a:xfrm>
            <a:prstGeom prst="rect">
              <a:avLst/>
            </a:prstGeom>
          </p:spPr>
        </p:pic>
        <p:pic>
          <p:nvPicPr>
            <p:cNvPr id="20" name="图片 19" descr="c0fbb6ad72a3a17a25f160c60ebb7d29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0132" y="3411941"/>
              <a:ext cx="3214678" cy="1017197"/>
            </a:xfrm>
            <a:prstGeom prst="rect">
              <a:avLst/>
            </a:prstGeom>
          </p:spPr>
        </p:pic>
        <p:pic>
          <p:nvPicPr>
            <p:cNvPr id="21" name="图片 20" descr="c0fbb6ad72a3a17a25f160c60ebb7d29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5214942" y="3429006"/>
              <a:ext cx="3214678" cy="1017197"/>
            </a:xfrm>
            <a:prstGeom prst="rect">
              <a:avLst/>
            </a:prstGeom>
          </p:spPr>
        </p:pic>
        <p:pic>
          <p:nvPicPr>
            <p:cNvPr id="17" name="图片 16" descr="995939c73c8e6933e9a3da38a65a8d7c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5252" y="2857500"/>
              <a:ext cx="1800000" cy="1455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5622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83768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事业宣示旗帜道路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528" y="1365963"/>
            <a:ext cx="46085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zh-CN" b="1" dirty="0" smtClean="0">
                <a:latin typeface="黑体" pitchFamily="2" charset="-122"/>
                <a:ea typeface="黑体" pitchFamily="2" charset="-122"/>
              </a:rPr>
              <a:t>中国</a:t>
            </a:r>
            <a:r>
              <a:rPr lang="zh-CN" altLang="zh-CN" b="1" dirty="0">
                <a:latin typeface="黑体" pitchFamily="2" charset="-122"/>
                <a:ea typeface="黑体" pitchFamily="2" charset="-122"/>
              </a:rPr>
              <a:t>特色社会主义这一伟大事业是党和人民历尽千辛万苦、付出巨大代价取得的。</a:t>
            </a:r>
            <a:endParaRPr lang="zh-CN" altLang="en-US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90109" y="2139702"/>
            <a:ext cx="3050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52000">
              <a:buFont typeface="Wingdings" pitchFamily="2" charset="2"/>
              <a:buChar char="u"/>
            </a:pPr>
            <a:r>
              <a:rPr lang="en-US" altLang="zh-CN" sz="1600" dirty="0" smtClean="0"/>
              <a:t>1516</a:t>
            </a:r>
            <a:r>
              <a:rPr lang="zh-CN" altLang="zh-CN" sz="1600" dirty="0" smtClean="0"/>
              <a:t>年《乌托邦》发表</a:t>
            </a:r>
            <a:r>
              <a:rPr lang="zh-CN" altLang="zh-CN" sz="1600" dirty="0"/>
              <a:t>，标志着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空想</a:t>
            </a:r>
            <a:r>
              <a:rPr lang="zh-CN" altLang="zh-CN" sz="1600" dirty="0"/>
              <a:t>社会主义的</a:t>
            </a:r>
            <a:r>
              <a:rPr lang="zh-CN" altLang="zh-CN" sz="1600" dirty="0" smtClean="0"/>
              <a:t>诞生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1690108" y="2851071"/>
            <a:ext cx="3167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52000">
              <a:buFont typeface="Wingdings" pitchFamily="2" charset="2"/>
              <a:buChar char="u"/>
            </a:pPr>
            <a:r>
              <a:rPr lang="en-US" altLang="zh-CN" sz="1600" dirty="0" smtClean="0"/>
              <a:t>1848</a:t>
            </a:r>
            <a:r>
              <a:rPr lang="zh-CN" altLang="zh-CN" sz="1600" dirty="0" smtClean="0"/>
              <a:t>年《共产党宣言》发表</a:t>
            </a:r>
            <a:r>
              <a:rPr lang="zh-CN" altLang="zh-CN" sz="1600" dirty="0"/>
              <a:t>，标志着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科学</a:t>
            </a:r>
            <a:r>
              <a:rPr lang="zh-CN" altLang="zh-CN" sz="1600" dirty="0"/>
              <a:t>社会主义的诞生。</a:t>
            </a:r>
            <a:endParaRPr lang="zh-CN" altLang="en-US" sz="1600" dirty="0"/>
          </a:p>
        </p:txBody>
      </p:sp>
      <p:grpSp>
        <p:nvGrpSpPr>
          <p:cNvPr id="8" name="组合 7"/>
          <p:cNvGrpSpPr/>
          <p:nvPr/>
        </p:nvGrpSpPr>
        <p:grpSpPr>
          <a:xfrm>
            <a:off x="611560" y="2211710"/>
            <a:ext cx="1094557" cy="2036753"/>
            <a:chOff x="611560" y="2211710"/>
            <a:chExt cx="1094557" cy="20367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1560" y="2211710"/>
              <a:ext cx="964027" cy="141768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5576" y="2859782"/>
              <a:ext cx="950541" cy="1388681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707654"/>
            <a:ext cx="1516105" cy="144887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矩形 14"/>
          <p:cNvSpPr/>
          <p:nvPr/>
        </p:nvSpPr>
        <p:spPr>
          <a:xfrm>
            <a:off x="1933694" y="3498562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500</a:t>
            </a:r>
            <a:r>
              <a:rPr lang="zh-CN" altLang="zh-CN" b="1" dirty="0" smtClean="0"/>
              <a:t>年来</a:t>
            </a:r>
            <a:r>
              <a:rPr lang="en-US" altLang="zh-CN" b="1" dirty="0" smtClean="0"/>
              <a:t>——</a:t>
            </a:r>
          </a:p>
        </p:txBody>
      </p:sp>
      <p:sp>
        <p:nvSpPr>
          <p:cNvPr id="16" name="矩形 15"/>
          <p:cNvSpPr/>
          <p:nvPr/>
        </p:nvSpPr>
        <p:spPr>
          <a:xfrm>
            <a:off x="1907704" y="393061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社会主义既有</a:t>
            </a:r>
            <a:r>
              <a:rPr lang="zh-CN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辉煌</a:t>
            </a:r>
            <a:r>
              <a:rPr lang="zh-CN" altLang="zh-CN" dirty="0"/>
              <a:t>又有</a:t>
            </a:r>
            <a:r>
              <a:rPr lang="zh-CN" altLang="zh-CN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低谷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16216" y="172565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accent5">
                    <a:lumMod val="75000"/>
                  </a:schemeClr>
                </a:solidFill>
              </a:rPr>
              <a:t>抗日战争</a:t>
            </a:r>
            <a:endParaRPr lang="zh-CN" alt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79484" y="163564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accent6">
                    <a:lumMod val="75000"/>
                  </a:schemeClr>
                </a:solidFill>
              </a:rPr>
              <a:t>解放战争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06072" y="209847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tx2"/>
                </a:solidFill>
              </a:rPr>
              <a:t>社会主义改造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72200" y="206769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改革开放</a:t>
            </a:r>
            <a:endParaRPr lang="zh-CN" altLang="en-US" b="1" dirty="0"/>
          </a:p>
        </p:txBody>
      </p:sp>
      <p:sp>
        <p:nvSpPr>
          <p:cNvPr id="22" name="矩形 21"/>
          <p:cNvSpPr/>
          <p:nvPr/>
        </p:nvSpPr>
        <p:spPr>
          <a:xfrm>
            <a:off x="6630322" y="242887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accent3">
                    <a:lumMod val="75000"/>
                  </a:schemeClr>
                </a:solidFill>
              </a:rPr>
              <a:t>社会主义现代化建设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86512" y="2786064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accent4"/>
                </a:solidFill>
              </a:rPr>
              <a:t>大革命失败</a:t>
            </a:r>
            <a:endParaRPr lang="zh-CN" altLang="en-US" b="1" dirty="0">
              <a:solidFill>
                <a:schemeClr val="accent4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429520" y="3019014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 smtClean="0">
                <a:solidFill>
                  <a:schemeClr val="bg2">
                    <a:lumMod val="25000"/>
                  </a:schemeClr>
                </a:solidFill>
              </a:rPr>
              <a:t>反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</a:rPr>
              <a:t>“</a:t>
            </a:r>
            <a:r>
              <a:rPr lang="zh-CN" altLang="zh-CN" sz="1600" b="1" dirty="0" smtClean="0">
                <a:solidFill>
                  <a:schemeClr val="bg2">
                    <a:lumMod val="25000"/>
                  </a:schemeClr>
                </a:solidFill>
              </a:rPr>
              <a:t>围剿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</a:rPr>
              <a:t>”</a:t>
            </a:r>
            <a:r>
              <a:rPr lang="zh-CN" altLang="zh-CN" sz="1600" b="1" dirty="0" smtClean="0">
                <a:solidFill>
                  <a:schemeClr val="bg2">
                    <a:lumMod val="25000"/>
                  </a:schemeClr>
                </a:solidFill>
              </a:rPr>
              <a:t>失败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643702" y="3291830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zh-CN" sz="1600" b="1" dirty="0" smtClean="0">
                <a:solidFill>
                  <a:schemeClr val="accent6">
                    <a:lumMod val="75000"/>
                  </a:schemeClr>
                </a:solidFill>
              </a:rPr>
              <a:t>文化大革命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zh-CN" sz="1600" b="1" dirty="0" smtClean="0">
                <a:solidFill>
                  <a:schemeClr val="accent6">
                    <a:lumMod val="75000"/>
                  </a:schemeClr>
                </a:solidFill>
              </a:rPr>
              <a:t>十年</a:t>
            </a:r>
            <a:r>
              <a:rPr lang="zh-CN" altLang="zh-CN" sz="1600" b="1" dirty="0">
                <a:solidFill>
                  <a:schemeClr val="accent6">
                    <a:lumMod val="75000"/>
                  </a:schemeClr>
                </a:solidFill>
              </a:rPr>
              <a:t>内乱</a:t>
            </a:r>
            <a:endParaRPr lang="zh-CN" alt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220072" y="4083625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成为</a:t>
            </a:r>
            <a:r>
              <a:rPr lang="zh-CN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社会主义</a:t>
            </a:r>
            <a:r>
              <a:rPr lang="zh-CN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发展振兴的中流砥柱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33802" y="1338322"/>
            <a:ext cx="2510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黑体" pitchFamily="2" charset="-122"/>
                <a:ea typeface="黑体" pitchFamily="2" charset="-122"/>
              </a:rPr>
              <a:t>中国共产党近百年</a:t>
            </a:r>
            <a:r>
              <a:rPr lang="en-US" altLang="zh-CN" b="1" dirty="0" smtClean="0">
                <a:latin typeface="黑体" pitchFamily="2" charset="-122"/>
                <a:ea typeface="黑体" pitchFamily="2" charset="-122"/>
              </a:rPr>
              <a:t>——</a:t>
            </a:r>
            <a:endParaRPr lang="en-US" altLang="zh-CN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2080" y="3579862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accent5">
                    <a:lumMod val="75000"/>
                  </a:schemeClr>
                </a:solidFill>
              </a:rPr>
              <a:t>世界第二大经济体</a:t>
            </a:r>
            <a:endParaRPr lang="zh-CN" alt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60032" y="321982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tx2">
                    <a:lumMod val="75000"/>
                  </a:schemeClr>
                </a:solidFill>
              </a:rPr>
              <a:t>最大货物出口国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14505" y="365187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accent3">
                    <a:lumMod val="75000"/>
                  </a:schemeClr>
                </a:solidFill>
              </a:rPr>
              <a:t>最大外汇储备国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85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83567" y="627534"/>
            <a:ext cx="1667174" cy="1656184"/>
            <a:chOff x="683567" y="627534"/>
            <a:chExt cx="1667174" cy="1656184"/>
          </a:xfrm>
        </p:grpSpPr>
        <p:pic>
          <p:nvPicPr>
            <p:cNvPr id="8" name="图片 7" descr="2786001_075132492000_2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501" r="5901" b="23224"/>
            <a:stretch>
              <a:fillRect/>
            </a:stretch>
          </p:blipFill>
          <p:spPr>
            <a:xfrm flipH="1">
              <a:off x="683567" y="627534"/>
              <a:ext cx="1573187" cy="1656184"/>
            </a:xfrm>
            <a:prstGeom prst="rect">
              <a:avLst/>
            </a:prstGeom>
          </p:spPr>
        </p:pic>
        <p:pic>
          <p:nvPicPr>
            <p:cNvPr id="10" name="图片 9" descr="20085268841854_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691680" y="1419622"/>
              <a:ext cx="659061" cy="7187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矩形 5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83768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事业宣示旗帜道路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18608" y="1365963"/>
            <a:ext cx="507772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b="1" dirty="0" smtClean="0">
                <a:latin typeface="黑体" pitchFamily="2" charset="-122"/>
                <a:ea typeface="黑体" pitchFamily="2" charset="-122"/>
              </a:rPr>
              <a:t>    中国共产党</a:t>
            </a:r>
            <a:r>
              <a:rPr lang="zh-CN" altLang="zh-CN" b="1" dirty="0" smtClean="0">
                <a:latin typeface="黑体" pitchFamily="2" charset="-122"/>
                <a:ea typeface="黑体" pitchFamily="2" charset="-122"/>
              </a:rPr>
              <a:t>始终</a:t>
            </a:r>
            <a:r>
              <a:rPr lang="zh-CN" altLang="zh-CN" b="1" dirty="0">
                <a:latin typeface="黑体" pitchFamily="2" charset="-122"/>
                <a:ea typeface="黑体" pitchFamily="2" charset="-122"/>
              </a:rPr>
              <a:t>坚持高举中国特色社会主义旗帜，坚持中国特色社会主义道路</a:t>
            </a:r>
            <a:r>
              <a:rPr lang="zh-CN" altLang="en-US" b="1" dirty="0">
                <a:latin typeface="黑体" pitchFamily="2" charset="-122"/>
                <a:ea typeface="黑体" pitchFamily="2" charset="-122"/>
              </a:rPr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3491880" y="2067956"/>
            <a:ext cx="5297313" cy="359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b="1" dirty="0">
                <a:latin typeface="黑体" pitchFamily="2" charset="-122"/>
                <a:ea typeface="黑体" pitchFamily="2" charset="-122"/>
              </a:rPr>
              <a:t>这既是国情的选择，也是实践经验的选择。</a:t>
            </a:r>
            <a:endParaRPr lang="zh-CN" altLang="en-US" b="1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626541" y="2552234"/>
            <a:ext cx="4049915" cy="1747708"/>
            <a:chOff x="4626541" y="2552234"/>
            <a:chExt cx="4049915" cy="1747708"/>
          </a:xfrm>
        </p:grpSpPr>
        <p:grpSp>
          <p:nvGrpSpPr>
            <p:cNvPr id="4" name="组合 3"/>
            <p:cNvGrpSpPr/>
            <p:nvPr/>
          </p:nvGrpSpPr>
          <p:grpSpPr>
            <a:xfrm>
              <a:off x="6210717" y="2552234"/>
              <a:ext cx="2465739" cy="1747708"/>
              <a:chOff x="6516216" y="2552234"/>
              <a:chExt cx="2465739" cy="1747708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499" r="11757"/>
              <a:stretch/>
            </p:blipFill>
            <p:spPr>
              <a:xfrm>
                <a:off x="6516216" y="2552234"/>
                <a:ext cx="2465739" cy="1747708"/>
              </a:xfrm>
              <a:prstGeom prst="rect">
                <a:avLst/>
              </a:prstGeom>
            </p:spPr>
          </p:pic>
          <p:sp>
            <p:nvSpPr>
              <p:cNvPr id="2" name="矩形 1"/>
              <p:cNvSpPr/>
              <p:nvPr/>
            </p:nvSpPr>
            <p:spPr>
              <a:xfrm rot="21156071">
                <a:off x="7263547" y="3349610"/>
                <a:ext cx="81624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200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40</a:t>
                </a:r>
                <a:r>
                  <a:rPr lang="zh-CN" altLang="en-US" sz="2200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年</a:t>
                </a:r>
                <a:endParaRPr lang="zh-CN" altLang="en-US" sz="2200" dirty="0">
                  <a:solidFill>
                    <a:schemeClr val="bg1">
                      <a:lumMod val="9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26541" y="2976435"/>
              <a:ext cx="2262054" cy="1251499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888128" y="2859782"/>
            <a:ext cx="3954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论证</a:t>
            </a:r>
            <a:r>
              <a:rPr lang="zh-CN" altLang="en-US" sz="1600" dirty="0" smtClean="0">
                <a:latin typeface="+mn-ea"/>
              </a:rPr>
              <a:t>了这是</a:t>
            </a:r>
            <a:r>
              <a:rPr lang="zh-CN" altLang="zh-CN" sz="1600" dirty="0" smtClean="0">
                <a:latin typeface="+mn-ea"/>
              </a:rPr>
              <a:t>一</a:t>
            </a:r>
            <a:r>
              <a:rPr lang="zh-CN" altLang="zh-CN" sz="1600" dirty="0">
                <a:latin typeface="+mn-ea"/>
              </a:rPr>
              <a:t>份具有科学性、现实性和远大发展前景的</a:t>
            </a:r>
            <a:r>
              <a:rPr lang="zh-CN" altLang="zh-CN" sz="1600" dirty="0" smtClean="0">
                <a:latin typeface="+mn-ea"/>
              </a:rPr>
              <a:t>事业。</a:t>
            </a:r>
            <a:endParaRPr lang="zh-CN" altLang="en-US" sz="1600" dirty="0"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47254" y="3907501"/>
            <a:ext cx="3729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必须</a:t>
            </a:r>
            <a:r>
              <a:rPr lang="zh-CN" altLang="zh-CN" sz="1600" dirty="0">
                <a:latin typeface="+mn-ea"/>
              </a:rPr>
              <a:t>坚定不移的坚持和发展中国特色社会主义的伟大事业</a:t>
            </a:r>
            <a:r>
              <a:rPr lang="zh-CN" altLang="en-US" sz="1600" dirty="0">
                <a:latin typeface="+mn-ea"/>
              </a:rPr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779038" y="249974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+mn-ea"/>
              </a:rPr>
              <a:t>改革开放</a:t>
            </a:r>
            <a:r>
              <a:rPr lang="en-US" altLang="zh-CN" b="1" dirty="0">
                <a:latin typeface="+mn-ea"/>
              </a:rPr>
              <a:t>40</a:t>
            </a:r>
            <a:r>
              <a:rPr lang="zh-CN" altLang="zh-CN" b="1" dirty="0">
                <a:latin typeface="+mn-ea"/>
              </a:rPr>
              <a:t>年</a:t>
            </a:r>
            <a:r>
              <a:rPr lang="zh-CN" altLang="en-US" b="1" dirty="0">
                <a:latin typeface="+mn-ea"/>
              </a:rPr>
              <a:t>的成就</a:t>
            </a:r>
            <a:r>
              <a:rPr lang="en-US" altLang="zh-CN" b="1" dirty="0">
                <a:latin typeface="+mn-ea"/>
              </a:rPr>
              <a:t>——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988135" y="3484164"/>
            <a:ext cx="324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765399" y="354688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n-ea"/>
              </a:rPr>
              <a:t>全面建成小康社会</a:t>
            </a:r>
            <a:r>
              <a:rPr lang="en-US" altLang="zh-CN" b="1" dirty="0">
                <a:latin typeface="+mn-ea"/>
              </a:rPr>
              <a:t>——</a:t>
            </a:r>
          </a:p>
        </p:txBody>
      </p:sp>
    </p:spTree>
    <p:extLst>
      <p:ext uri="{BB962C8B-B14F-4D97-AF65-F5344CB8AC3E}">
        <p14:creationId xmlns:p14="http://schemas.microsoft.com/office/powerpoint/2010/main" xmlns="" val="32902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9" grpId="0"/>
      <p:bldP spid="23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11554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</a:t>
            </a:r>
            <a:r>
              <a:rPr lang="zh-CN" altLang="zh-CN" sz="28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梦想彰显初心使命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7544" y="1347614"/>
            <a:ext cx="8424936" cy="35977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 smtClean="0">
                <a:latin typeface="+mn-ea"/>
              </a:rPr>
              <a:t>    2012</a:t>
            </a:r>
            <a:r>
              <a:rPr lang="zh-CN" altLang="zh-CN" b="1" dirty="0">
                <a:latin typeface="+mn-ea"/>
              </a:rPr>
              <a:t>年</a:t>
            </a:r>
            <a:r>
              <a:rPr lang="en-US" altLang="zh-CN" b="1" dirty="0">
                <a:latin typeface="+mn-ea"/>
              </a:rPr>
              <a:t>11</a:t>
            </a:r>
            <a:r>
              <a:rPr lang="zh-CN" altLang="zh-CN" b="1" dirty="0">
                <a:latin typeface="+mn-ea"/>
              </a:rPr>
              <a:t>月</a:t>
            </a:r>
            <a:r>
              <a:rPr lang="en-US" altLang="zh-CN" b="1" dirty="0">
                <a:latin typeface="+mn-ea"/>
              </a:rPr>
              <a:t>29</a:t>
            </a:r>
            <a:r>
              <a:rPr lang="zh-CN" altLang="zh-CN" b="1" dirty="0">
                <a:latin typeface="+mn-ea"/>
              </a:rPr>
              <a:t>日，</a:t>
            </a:r>
            <a:r>
              <a:rPr lang="zh-CN" altLang="en-US" b="1" dirty="0" smtClean="0">
                <a:latin typeface="+mn-ea"/>
              </a:rPr>
              <a:t>习近平总书记参观</a:t>
            </a:r>
            <a:r>
              <a:rPr lang="en-US" altLang="zh-CN" b="1" dirty="0" smtClean="0">
                <a:latin typeface="+mn-ea"/>
              </a:rPr>
              <a:t>《</a:t>
            </a:r>
            <a:r>
              <a:rPr lang="zh-CN" altLang="en-US" b="1" dirty="0" smtClean="0">
                <a:latin typeface="+mn-ea"/>
              </a:rPr>
              <a:t>复兴之路</a:t>
            </a:r>
            <a:r>
              <a:rPr lang="en-US" altLang="zh-CN" b="1" dirty="0" smtClean="0">
                <a:latin typeface="+mn-ea"/>
              </a:rPr>
              <a:t>》</a:t>
            </a:r>
            <a:r>
              <a:rPr lang="zh-CN" altLang="en-US" b="1" dirty="0" smtClean="0">
                <a:latin typeface="+mn-ea"/>
              </a:rPr>
              <a:t>时第一次提出了中国梦：</a:t>
            </a:r>
            <a:endParaRPr lang="zh-CN" altLang="en-US" b="1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552" y="1779662"/>
            <a:ext cx="4461076" cy="137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900" b="1" dirty="0" smtClean="0">
                <a:latin typeface="华文楷体" pitchFamily="2" charset="-122"/>
                <a:ea typeface="华文楷体" pitchFamily="2" charset="-122"/>
              </a:rPr>
              <a:t>      </a:t>
            </a:r>
            <a:r>
              <a:rPr lang="zh-CN" altLang="zh-CN" sz="1900" b="1" dirty="0" smtClean="0">
                <a:latin typeface="华文楷体" pitchFamily="2" charset="-122"/>
                <a:ea typeface="华文楷体" pitchFamily="2" charset="-122"/>
              </a:rPr>
              <a:t>“</a:t>
            </a:r>
            <a:r>
              <a:rPr lang="en-US" altLang="zh-CN" sz="1900" b="1" dirty="0" smtClean="0"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zh-CN" sz="1900" b="1" dirty="0" smtClean="0">
                <a:latin typeface="华文楷体" pitchFamily="2" charset="-122"/>
                <a:ea typeface="华文楷体" pitchFamily="2" charset="-122"/>
              </a:rPr>
              <a:t>我</a:t>
            </a:r>
            <a:r>
              <a:rPr lang="zh-CN" altLang="zh-CN" sz="1900" b="1" dirty="0">
                <a:latin typeface="华文楷体" pitchFamily="2" charset="-122"/>
                <a:ea typeface="华文楷体" pitchFamily="2" charset="-122"/>
              </a:rPr>
              <a:t>以为，实现中华民族伟大复兴，就是中华民族近代以来最伟大的梦想。这个梦想凝聚了几代中国人的夙愿</a:t>
            </a:r>
            <a:r>
              <a:rPr lang="en-US" altLang="zh-CN" sz="1900" b="1" dirty="0" smtClean="0"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zh-CN" sz="1900" b="1" dirty="0" smtClean="0">
                <a:latin typeface="华文楷体" pitchFamily="2" charset="-122"/>
                <a:ea typeface="华文楷体" pitchFamily="2" charset="-122"/>
              </a:rPr>
              <a:t>是每一个中华儿女的共同期盼。”</a:t>
            </a:r>
            <a:endParaRPr lang="zh-CN" altLang="en-US" sz="1900" b="1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02" b="6863"/>
          <a:stretch/>
        </p:blipFill>
        <p:spPr>
          <a:xfrm>
            <a:off x="5148064" y="1914525"/>
            <a:ext cx="3474702" cy="224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611560" y="3166281"/>
            <a:ext cx="4176464" cy="1493701"/>
            <a:chOff x="611560" y="3166281"/>
            <a:chExt cx="4176464" cy="149370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0060" r="30185" b="32407"/>
            <a:stretch/>
          </p:blipFill>
          <p:spPr>
            <a:xfrm>
              <a:off x="611560" y="3315297"/>
              <a:ext cx="2024885" cy="108858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00200" y="3166281"/>
              <a:ext cx="2987824" cy="1493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89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83768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en-US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伟大梦想彰显初心使命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63688" y="1347614"/>
            <a:ext cx="3023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 smtClean="0">
                <a:latin typeface="黑体" pitchFamily="2" charset="-122"/>
                <a:ea typeface="黑体" pitchFamily="2" charset="-122"/>
              </a:rPr>
              <a:t>与</a:t>
            </a:r>
            <a:r>
              <a:rPr lang="zh-CN" altLang="zh-CN" sz="2000" b="1" dirty="0">
                <a:latin typeface="黑体" pitchFamily="2" charset="-122"/>
                <a:ea typeface="黑体" pitchFamily="2" charset="-122"/>
              </a:rPr>
              <a:t>苦难抗争的</a:t>
            </a:r>
            <a:r>
              <a:rPr lang="zh-CN" altLang="zh-CN" sz="2000" b="1" dirty="0" smtClean="0">
                <a:latin typeface="黑体" pitchFamily="2" charset="-122"/>
                <a:ea typeface="黑体" pitchFamily="2" charset="-122"/>
              </a:rPr>
              <a:t>近代史</a:t>
            </a:r>
            <a:r>
              <a:rPr lang="en-US" altLang="zh-CN" sz="2000" b="1" dirty="0" smtClean="0"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7" name="图片 16" descr="2008619121852146_2_副本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265972"/>
            <a:ext cx="1138056" cy="5856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3528" y="3219822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农民阶级的</a:t>
            </a:r>
            <a:r>
              <a:rPr lang="zh-CN" altLang="zh-CN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“天国梦”</a:t>
            </a:r>
            <a:r>
              <a:rPr lang="zh-CN" altLang="zh-CN" b="1" dirty="0"/>
              <a:t> 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2699792" y="3210530"/>
            <a:ext cx="22445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/>
              <a:t>地主阶级的</a:t>
            </a:r>
            <a:r>
              <a:rPr lang="zh-CN" altLang="zh-CN" sz="16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“洋务梦”</a:t>
            </a:r>
            <a:endParaRPr lang="zh-CN" altLang="en-US" sz="16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9592" y="365187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资产阶级的</a:t>
            </a:r>
            <a:r>
              <a:rPr lang="zh-CN" altLang="zh-CN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“维新梦”</a:t>
            </a:r>
            <a:r>
              <a:rPr lang="zh-CN" altLang="zh-CN" b="1" dirty="0"/>
              <a:t>和</a:t>
            </a:r>
            <a:r>
              <a:rPr lang="zh-CN" altLang="zh-CN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“共和梦”</a:t>
            </a:r>
            <a:endParaRPr lang="zh-CN" altLang="en-US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544" y="4011910"/>
            <a:ext cx="4600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zh-CN" b="1" dirty="0">
                <a:latin typeface="黑体" pitchFamily="2" charset="-122"/>
                <a:ea typeface="黑体" pitchFamily="2" charset="-122"/>
              </a:rPr>
              <a:t>提出</a:t>
            </a:r>
            <a:r>
              <a:rPr lang="zh-CN" altLang="en-US" b="1" dirty="0">
                <a:latin typeface="黑体" pitchFamily="2" charset="-122"/>
                <a:ea typeface="黑体" pitchFamily="2" charset="-122"/>
              </a:rPr>
              <a:t>的</a:t>
            </a:r>
            <a:r>
              <a:rPr lang="zh-CN" altLang="zh-CN" b="1" dirty="0">
                <a:latin typeface="黑体" pitchFamily="2" charset="-122"/>
                <a:ea typeface="黑体" pitchFamily="2" charset="-122"/>
              </a:rPr>
              <a:t>一个又一个梦想</a:t>
            </a:r>
            <a:r>
              <a:rPr lang="zh-CN" altLang="en-US" b="1" dirty="0">
                <a:latin typeface="黑体" pitchFamily="2" charset="-122"/>
                <a:ea typeface="黑体" pitchFamily="2" charset="-122"/>
              </a:rPr>
              <a:t>均以失败</a:t>
            </a:r>
            <a:r>
              <a:rPr lang="zh-CN" altLang="en-US" b="1" dirty="0" smtClean="0">
                <a:latin typeface="黑体" pitchFamily="2" charset="-122"/>
                <a:ea typeface="黑体" pitchFamily="2" charset="-122"/>
              </a:rPr>
              <a:t>告终。</a:t>
            </a:r>
            <a:endParaRPr lang="zh-CN" altLang="en-US" b="1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2830" y="1995686"/>
            <a:ext cx="4699210" cy="1044000"/>
            <a:chOff x="456642" y="1995686"/>
            <a:chExt cx="4843226" cy="1044000"/>
          </a:xfrm>
        </p:grpSpPr>
        <p:pic>
          <p:nvPicPr>
            <p:cNvPr id="26" name="图片 25" descr="u=402279309,4097702249&amp;fm=21&amp;gp=0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2">
                  <a:lumMod val="75000"/>
                  <a:tint val="45000"/>
                  <a:satMod val="400000"/>
                </a:schemeClr>
              </a:duotone>
              <a:lum bright="30000"/>
            </a:blip>
            <a:srcRect t="9091"/>
            <a:stretch>
              <a:fillRect/>
            </a:stretch>
          </p:blipFill>
          <p:spPr bwMode="auto">
            <a:xfrm>
              <a:off x="456642" y="1995686"/>
              <a:ext cx="4843226" cy="104400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332"/>
            <a:stretch/>
          </p:blipFill>
          <p:spPr>
            <a:xfrm>
              <a:off x="462844" y="2109848"/>
              <a:ext cx="1228836" cy="821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86980" y="2111952"/>
              <a:ext cx="1228836" cy="8177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878" b="31402"/>
            <a:stretch/>
          </p:blipFill>
          <p:spPr>
            <a:xfrm>
              <a:off x="2915816" y="2139702"/>
              <a:ext cx="1152128" cy="8141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67944" y="2138297"/>
              <a:ext cx="1228836" cy="7692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7" name="矩形 36"/>
          <p:cNvSpPr/>
          <p:nvPr/>
        </p:nvSpPr>
        <p:spPr>
          <a:xfrm>
            <a:off x="6039831" y="1419622"/>
            <a:ext cx="2534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中国共产党诞生</a:t>
            </a:r>
            <a:r>
              <a:rPr lang="en-US" altLang="zh-CN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zh-CN" altLang="en-US" sz="20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72132" y="2000246"/>
            <a:ext cx="2638076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itchFamily="2" charset="2"/>
              <a:buChar char="ü"/>
            </a:pPr>
            <a:r>
              <a:rPr lang="zh-CN" altLang="zh-CN" b="1" dirty="0" smtClean="0"/>
              <a:t>担负</a:t>
            </a:r>
            <a:r>
              <a:rPr lang="zh-CN" altLang="zh-CN" b="1" dirty="0"/>
              <a:t>起实现中华民族伟大复兴的历史使命和伟大梦想</a:t>
            </a:r>
            <a:endParaRPr lang="zh-CN" altLang="en-US" b="1" dirty="0"/>
          </a:p>
        </p:txBody>
      </p:sp>
      <p:grpSp>
        <p:nvGrpSpPr>
          <p:cNvPr id="44" name="组合 43"/>
          <p:cNvGrpSpPr/>
          <p:nvPr/>
        </p:nvGrpSpPr>
        <p:grpSpPr>
          <a:xfrm>
            <a:off x="5580112" y="3003798"/>
            <a:ext cx="3110900" cy="1499436"/>
            <a:chOff x="5580112" y="3003798"/>
            <a:chExt cx="3110900" cy="1499436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2200" y="3003798"/>
              <a:ext cx="2318812" cy="1377444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80112" y="3039685"/>
              <a:ext cx="978995" cy="1463549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173149"/>
            <a:ext cx="844932" cy="8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5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" grpId="0"/>
      <p:bldP spid="3" grpId="0"/>
      <p:bldP spid="4" grpId="0"/>
      <p:bldP spid="5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451" y="73536"/>
            <a:ext cx="63658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0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0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0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3768" y="555526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en-US" sz="28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伟大梦想彰显初心使命</a:t>
            </a:r>
            <a:endParaRPr lang="zh-CN" altLang="en-US" sz="28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584" y="1307544"/>
            <a:ext cx="6168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中国社会主义现代化建设取得了举世瞩目的成就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TextBox 76"/>
          <p:cNvSpPr txBox="1"/>
          <p:nvPr/>
        </p:nvSpPr>
        <p:spPr>
          <a:xfrm>
            <a:off x="1187624" y="185776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经济</a:t>
            </a:r>
            <a:r>
              <a:rPr lang="zh-CN" altLang="zh-CN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建设取得重大成就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93912" y="2248526"/>
            <a:ext cx="322210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国内生产总值增长到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82</a:t>
            </a:r>
            <a:r>
              <a:rPr lang="zh-CN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万亿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元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 smtClean="0"/>
              <a:t>稳</a:t>
            </a:r>
            <a:r>
              <a:rPr lang="zh-CN" altLang="zh-CN" sz="1600" dirty="0"/>
              <a:t>居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世界第二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u=2005055745,1683056036&amp;fm=23&amp;gp=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r="47696"/>
          <a:stretch>
            <a:fillRect/>
          </a:stretch>
        </p:blipFill>
        <p:spPr>
          <a:xfrm>
            <a:off x="435599" y="2265909"/>
            <a:ext cx="1040057" cy="665881"/>
          </a:xfrm>
          <a:prstGeom prst="rect">
            <a:avLst/>
          </a:prstGeom>
        </p:spPr>
      </p:pic>
      <p:sp>
        <p:nvSpPr>
          <p:cNvPr id="9" name="TextBox 76"/>
          <p:cNvSpPr txBox="1"/>
          <p:nvPr/>
        </p:nvSpPr>
        <p:spPr>
          <a:xfrm>
            <a:off x="691113" y="3126153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全面</a:t>
            </a:r>
            <a:r>
              <a:rPr lang="zh-CN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深化改革取得重大突破</a:t>
            </a:r>
            <a:endParaRPr lang="zh-CN" altLang="en-US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6454" y="3480096"/>
            <a:ext cx="285944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600" dirty="0"/>
              <a:t>推出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1500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多</a:t>
            </a:r>
            <a:r>
              <a:rPr lang="zh-CN" altLang="zh-CN" sz="1600" dirty="0"/>
              <a:t>项改革举措</a:t>
            </a:r>
            <a:endParaRPr lang="zh-CN" altLang="en-US" sz="1600" dirty="0"/>
          </a:p>
        </p:txBody>
      </p:sp>
      <p:sp>
        <p:nvSpPr>
          <p:cNvPr id="12" name="TextBox 76"/>
          <p:cNvSpPr txBox="1"/>
          <p:nvPr/>
        </p:nvSpPr>
        <p:spPr>
          <a:xfrm>
            <a:off x="1567117" y="3991846"/>
            <a:ext cx="300488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民主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法治</a:t>
            </a: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建设迈出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重大步伐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8718367adab44aed9b9cd3c0b11c8701a08bfbc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6" r="15350" b="12201"/>
          <a:stretch>
            <a:fillRect/>
          </a:stretch>
        </p:blipFill>
        <p:spPr>
          <a:xfrm rot="20534197">
            <a:off x="3523592" y="2867947"/>
            <a:ext cx="1193472" cy="978408"/>
          </a:xfrm>
          <a:prstGeom prst="rect">
            <a:avLst/>
          </a:prstGeom>
        </p:spPr>
      </p:pic>
      <p:sp>
        <p:nvSpPr>
          <p:cNvPr id="15" name="TextBox 76"/>
          <p:cNvSpPr txBox="1"/>
          <p:nvPr/>
        </p:nvSpPr>
        <p:spPr>
          <a:xfrm>
            <a:off x="4860032" y="1923678"/>
            <a:ext cx="3004883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b="1" dirty="0" smtClean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思想</a:t>
            </a:r>
            <a:r>
              <a:rPr lang="zh-CN" altLang="zh-CN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文化建设取得重大</a:t>
            </a:r>
            <a:r>
              <a:rPr lang="zh-CN" altLang="zh-CN" b="1" dirty="0" smtClean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进展</a:t>
            </a:r>
            <a:endParaRPr lang="zh-CN" altLang="en-US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344" y="1335851"/>
            <a:ext cx="1123675" cy="1163891"/>
          </a:xfrm>
          <a:prstGeom prst="rect">
            <a:avLst/>
          </a:prstGeom>
        </p:spPr>
      </p:pic>
      <p:sp>
        <p:nvSpPr>
          <p:cNvPr id="19" name="TextBox 76"/>
          <p:cNvSpPr txBox="1"/>
          <p:nvPr/>
        </p:nvSpPr>
        <p:spPr>
          <a:xfrm>
            <a:off x="6750350" y="2715766"/>
            <a:ext cx="235815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人民</a:t>
            </a:r>
            <a:r>
              <a:rPr lang="zh-CN" altLang="zh-CN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生活不断</a:t>
            </a:r>
            <a:r>
              <a:rPr lang="zh-CN" altLang="zh-CN" b="1" dirty="0" smtClean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改善</a:t>
            </a:r>
            <a:endParaRPr lang="zh-CN" altLang="en-US" b="1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3537955"/>
            <a:ext cx="1440160" cy="105063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719717" y="3120056"/>
            <a:ext cx="338878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6000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多万</a:t>
            </a:r>
            <a:r>
              <a:rPr lang="zh-CN" altLang="zh-CN" sz="1600" dirty="0"/>
              <a:t>贫困人口稳定脱贫</a:t>
            </a:r>
            <a:endParaRPr lang="zh-CN" altLang="en-US" sz="160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52" b="20485"/>
          <a:stretch/>
        </p:blipFill>
        <p:spPr>
          <a:xfrm>
            <a:off x="5104385" y="2283718"/>
            <a:ext cx="1547066" cy="773479"/>
          </a:xfrm>
          <a:prstGeom prst="rect">
            <a:avLst/>
          </a:prstGeom>
        </p:spPr>
      </p:pic>
      <p:sp>
        <p:nvSpPr>
          <p:cNvPr id="23" name="TextBox 76"/>
          <p:cNvSpPr txBox="1"/>
          <p:nvPr/>
        </p:nvSpPr>
        <p:spPr>
          <a:xfrm>
            <a:off x="4932040" y="3775822"/>
            <a:ext cx="191248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zh-CN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生态</a:t>
            </a:r>
            <a:r>
              <a:rPr lang="zh-CN" altLang="zh-CN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文明</a:t>
            </a:r>
            <a:r>
              <a:rPr lang="zh-CN" altLang="zh-CN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endParaRPr lang="en-US" altLang="zh-CN" b="1" dirty="0" smtClean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zh-CN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成效</a:t>
            </a:r>
            <a:r>
              <a:rPr lang="zh-CN" altLang="zh-CN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显著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7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1" grpId="0"/>
      <p:bldP spid="12" grpId="0"/>
      <p:bldP spid="15" grpId="0"/>
      <p:bldP spid="19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51180" y="1275606"/>
            <a:ext cx="5734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 </a:t>
            </a:r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有着准确严密的内在逻辑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关系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970497" y="2283718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114154" y="185167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前提和总抓手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79953" y="2314959"/>
            <a:ext cx="258283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明确</a:t>
            </a:r>
            <a:r>
              <a:rPr lang="zh-CN" altLang="zh-CN" sz="1600" dirty="0">
                <a:latin typeface="+mn-ea"/>
              </a:rPr>
              <a:t>宣示了中国共产党以“什么样的精神面貌”治国理政的问</a:t>
            </a:r>
            <a:r>
              <a:rPr lang="zh-CN" altLang="zh-CN" sz="1600" dirty="0" smtClean="0">
                <a:latin typeface="+mn-ea"/>
              </a:rPr>
              <a:t>题</a:t>
            </a:r>
            <a:r>
              <a:rPr lang="zh-CN" altLang="en-US" sz="1600" dirty="0" smtClean="0">
                <a:latin typeface="+mn-ea"/>
              </a:rPr>
              <a:t>。</a:t>
            </a:r>
            <a:endParaRPr lang="zh-CN" altLang="en-US" sz="1600" dirty="0">
              <a:latin typeface="+mn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331880" y="3686399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187624" y="325435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梦想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实现的组织保证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10528" y="3795118"/>
            <a:ext cx="346134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明确</a:t>
            </a:r>
            <a:r>
              <a:rPr lang="zh-CN" altLang="zh-CN" sz="1600" dirty="0">
                <a:latin typeface="+mn-ea"/>
              </a:rPr>
              <a:t>宣示了中国共产党“以什么样的主体力量”治国理政的</a:t>
            </a:r>
            <a:r>
              <a:rPr lang="zh-CN" altLang="zh-CN" sz="1600" dirty="0" smtClean="0">
                <a:latin typeface="+mn-ea"/>
              </a:rPr>
              <a:t>问题</a:t>
            </a:r>
            <a:r>
              <a:rPr lang="zh-CN" altLang="en-US" sz="1600" dirty="0" smtClean="0">
                <a:latin typeface="+mn-ea"/>
              </a:rPr>
              <a:t>。</a:t>
            </a:r>
            <a:endParaRPr lang="zh-CN" altLang="en-US" sz="1600" dirty="0">
              <a:latin typeface="+mn-ea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002945" y="2283718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061886" y="185167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总任务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61886" y="2297770"/>
            <a:ext cx="308211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>
                <a:latin typeface="+mn-ea"/>
              </a:rPr>
              <a:t> </a:t>
            </a:r>
            <a:r>
              <a:rPr lang="en-US" altLang="zh-CN" sz="1600" dirty="0" smtClean="0">
                <a:latin typeface="+mn-ea"/>
              </a:rPr>
              <a:t>   </a:t>
            </a:r>
            <a:r>
              <a:rPr lang="zh-CN" altLang="zh-CN" sz="1600" dirty="0" smtClean="0">
                <a:latin typeface="+mn-ea"/>
              </a:rPr>
              <a:t>明确</a:t>
            </a:r>
            <a:r>
              <a:rPr lang="zh-CN" altLang="zh-CN" sz="1600" dirty="0">
                <a:latin typeface="+mn-ea"/>
              </a:rPr>
              <a:t>宣示了党“举什么旗，走什么路”的</a:t>
            </a:r>
            <a:r>
              <a:rPr lang="zh-CN" altLang="zh-CN" sz="1600" dirty="0" smtClean="0">
                <a:latin typeface="+mn-ea"/>
              </a:rPr>
              <a:t>问题</a:t>
            </a:r>
            <a:r>
              <a:rPr lang="zh-CN" altLang="en-US" sz="1600" dirty="0" smtClean="0">
                <a:latin typeface="+mn-ea"/>
              </a:rPr>
              <a:t>。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83568" y="1779662"/>
            <a:ext cx="1214921" cy="1264786"/>
            <a:chOff x="476759" y="1707654"/>
            <a:chExt cx="1214921" cy="1264786"/>
          </a:xfrm>
        </p:grpSpPr>
        <p:grpSp>
          <p:nvGrpSpPr>
            <p:cNvPr id="16" name="组合 15"/>
            <p:cNvGrpSpPr/>
            <p:nvPr/>
          </p:nvGrpSpPr>
          <p:grpSpPr>
            <a:xfrm>
              <a:off x="476759" y="1707654"/>
              <a:ext cx="1214921" cy="1264786"/>
              <a:chOff x="548766" y="1851670"/>
              <a:chExt cx="1286929" cy="1478686"/>
            </a:xfrm>
          </p:grpSpPr>
          <p:pic>
            <p:nvPicPr>
              <p:cNvPr id="10" name="图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48767" y="1851670"/>
                <a:ext cx="1286928" cy="1190654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  <a:extLst/>
            </p:spPr>
          </p:pic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548766" y="2826300"/>
                <a:ext cx="1286929" cy="504056"/>
              </a:xfrm>
              <a:custGeom>
                <a:avLst/>
                <a:gdLst>
                  <a:gd name="T0" fmla="*/ 1868488 w 2333"/>
                  <a:gd name="T1" fmla="*/ 0 h 1818"/>
                  <a:gd name="T2" fmla="*/ 1868488 w 2333"/>
                  <a:gd name="T3" fmla="*/ 1092205 h 1818"/>
                  <a:gd name="T4" fmla="*/ 933844 w 2333"/>
                  <a:gd name="T5" fmla="*/ 1455739 h 1818"/>
                  <a:gd name="T6" fmla="*/ 0 w 2333"/>
                  <a:gd name="T7" fmla="*/ 1092205 h 1818"/>
                  <a:gd name="T8" fmla="*/ 0 w 2333"/>
                  <a:gd name="T9" fmla="*/ 0 h 1818"/>
                  <a:gd name="T10" fmla="*/ 1868488 w 2333"/>
                  <a:gd name="T11" fmla="*/ 0 h 1818"/>
                  <a:gd name="T12" fmla="*/ 933844 w 2333"/>
                  <a:gd name="T13" fmla="*/ 0 h 18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33"/>
                  <a:gd name="T22" fmla="*/ 0 h 1818"/>
                  <a:gd name="T23" fmla="*/ 2333 w 2333"/>
                  <a:gd name="T24" fmla="*/ 1818 h 18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33" h="1818">
                    <a:moveTo>
                      <a:pt x="2333" y="0"/>
                    </a:moveTo>
                    <a:lnTo>
                      <a:pt x="2333" y="1364"/>
                    </a:lnTo>
                    <a:lnTo>
                      <a:pt x="1166" y="1818"/>
                    </a:lnTo>
                    <a:lnTo>
                      <a:pt x="0" y="1364"/>
                    </a:lnTo>
                    <a:lnTo>
                      <a:pt x="0" y="0"/>
                    </a:lnTo>
                    <a:lnTo>
                      <a:pt x="2333" y="0"/>
                    </a:lnTo>
                    <a:close/>
                    <a:moveTo>
                      <a:pt x="1166" y="0"/>
                    </a:moveTo>
                  </a:path>
                </a:pathLst>
              </a:custGeom>
              <a:solidFill>
                <a:srgbClr val="CC0000"/>
              </a:soli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35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539552" y="2562458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伟大斗争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573103" y="3326359"/>
            <a:ext cx="1214921" cy="1261615"/>
            <a:chOff x="3426570" y="3147814"/>
            <a:chExt cx="1214921" cy="1261615"/>
          </a:xfrm>
        </p:grpSpPr>
        <p:pic>
          <p:nvPicPr>
            <p:cNvPr id="32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951"/>
            <a:stretch/>
          </p:blipFill>
          <p:spPr bwMode="auto">
            <a:xfrm>
              <a:off x="3434129" y="3147814"/>
              <a:ext cx="1207362" cy="948573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  <a:extLst/>
          </p:spPr>
        </p:pic>
        <p:grpSp>
          <p:nvGrpSpPr>
            <p:cNvPr id="34" name="组合 33"/>
            <p:cNvGrpSpPr/>
            <p:nvPr/>
          </p:nvGrpSpPr>
          <p:grpSpPr>
            <a:xfrm>
              <a:off x="3426570" y="3978287"/>
              <a:ext cx="1214921" cy="431142"/>
              <a:chOff x="476759" y="2541301"/>
              <a:chExt cx="1214921" cy="431142"/>
            </a:xfrm>
          </p:grpSpPr>
          <p:sp>
            <p:nvSpPr>
              <p:cNvPr id="38" name="Freeform 10"/>
              <p:cNvSpPr>
                <a:spLocks noEditPoints="1"/>
              </p:cNvSpPr>
              <p:nvPr/>
            </p:nvSpPr>
            <p:spPr bwMode="auto">
              <a:xfrm>
                <a:off x="476759" y="2541301"/>
                <a:ext cx="1214921" cy="431142"/>
              </a:xfrm>
              <a:custGeom>
                <a:avLst/>
                <a:gdLst>
                  <a:gd name="T0" fmla="*/ 1868488 w 2333"/>
                  <a:gd name="T1" fmla="*/ 0 h 1818"/>
                  <a:gd name="T2" fmla="*/ 1868488 w 2333"/>
                  <a:gd name="T3" fmla="*/ 1092205 h 1818"/>
                  <a:gd name="T4" fmla="*/ 933844 w 2333"/>
                  <a:gd name="T5" fmla="*/ 1455739 h 1818"/>
                  <a:gd name="T6" fmla="*/ 0 w 2333"/>
                  <a:gd name="T7" fmla="*/ 1092205 h 1818"/>
                  <a:gd name="T8" fmla="*/ 0 w 2333"/>
                  <a:gd name="T9" fmla="*/ 0 h 1818"/>
                  <a:gd name="T10" fmla="*/ 1868488 w 2333"/>
                  <a:gd name="T11" fmla="*/ 0 h 1818"/>
                  <a:gd name="T12" fmla="*/ 933844 w 2333"/>
                  <a:gd name="T13" fmla="*/ 0 h 18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33"/>
                  <a:gd name="T22" fmla="*/ 0 h 1818"/>
                  <a:gd name="T23" fmla="*/ 2333 w 2333"/>
                  <a:gd name="T24" fmla="*/ 1818 h 18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33" h="1818">
                    <a:moveTo>
                      <a:pt x="2333" y="0"/>
                    </a:moveTo>
                    <a:lnTo>
                      <a:pt x="2333" y="1364"/>
                    </a:lnTo>
                    <a:lnTo>
                      <a:pt x="1166" y="1818"/>
                    </a:lnTo>
                    <a:lnTo>
                      <a:pt x="0" y="1364"/>
                    </a:lnTo>
                    <a:lnTo>
                      <a:pt x="0" y="0"/>
                    </a:lnTo>
                    <a:lnTo>
                      <a:pt x="2333" y="0"/>
                    </a:lnTo>
                    <a:close/>
                    <a:moveTo>
                      <a:pt x="1166" y="0"/>
                    </a:moveTo>
                  </a:path>
                </a:pathLst>
              </a:custGeom>
              <a:solidFill>
                <a:srgbClr val="CC0000"/>
              </a:soli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35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539552" y="2562458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伟大</a:t>
                </a:r>
                <a:r>
                  <a:rPr lang="zh-CN" altLang="en-US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工程</a:t>
                </a:r>
                <a:endParaRPr lang="zh-CN" alt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4788023" y="1828324"/>
            <a:ext cx="1214922" cy="1175474"/>
            <a:chOff x="5076055" y="1868977"/>
            <a:chExt cx="1214922" cy="1175474"/>
          </a:xfrm>
        </p:grpSpPr>
        <p:grpSp>
          <p:nvGrpSpPr>
            <p:cNvPr id="39" name="组合 38"/>
            <p:cNvGrpSpPr/>
            <p:nvPr/>
          </p:nvGrpSpPr>
          <p:grpSpPr>
            <a:xfrm>
              <a:off x="5076056" y="2613309"/>
              <a:ext cx="1214921" cy="431142"/>
              <a:chOff x="476759" y="2541301"/>
              <a:chExt cx="1214921" cy="431142"/>
            </a:xfrm>
          </p:grpSpPr>
          <p:sp>
            <p:nvSpPr>
              <p:cNvPr id="43" name="Freeform 10"/>
              <p:cNvSpPr>
                <a:spLocks noEditPoints="1"/>
              </p:cNvSpPr>
              <p:nvPr/>
            </p:nvSpPr>
            <p:spPr bwMode="auto">
              <a:xfrm>
                <a:off x="476759" y="2541301"/>
                <a:ext cx="1214921" cy="431142"/>
              </a:xfrm>
              <a:custGeom>
                <a:avLst/>
                <a:gdLst>
                  <a:gd name="T0" fmla="*/ 1868488 w 2333"/>
                  <a:gd name="T1" fmla="*/ 0 h 1818"/>
                  <a:gd name="T2" fmla="*/ 1868488 w 2333"/>
                  <a:gd name="T3" fmla="*/ 1092205 h 1818"/>
                  <a:gd name="T4" fmla="*/ 933844 w 2333"/>
                  <a:gd name="T5" fmla="*/ 1455739 h 1818"/>
                  <a:gd name="T6" fmla="*/ 0 w 2333"/>
                  <a:gd name="T7" fmla="*/ 1092205 h 1818"/>
                  <a:gd name="T8" fmla="*/ 0 w 2333"/>
                  <a:gd name="T9" fmla="*/ 0 h 1818"/>
                  <a:gd name="T10" fmla="*/ 1868488 w 2333"/>
                  <a:gd name="T11" fmla="*/ 0 h 1818"/>
                  <a:gd name="T12" fmla="*/ 933844 w 2333"/>
                  <a:gd name="T13" fmla="*/ 0 h 18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33"/>
                  <a:gd name="T22" fmla="*/ 0 h 1818"/>
                  <a:gd name="T23" fmla="*/ 2333 w 2333"/>
                  <a:gd name="T24" fmla="*/ 1818 h 18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33" h="1818">
                    <a:moveTo>
                      <a:pt x="2333" y="0"/>
                    </a:moveTo>
                    <a:lnTo>
                      <a:pt x="2333" y="1364"/>
                    </a:lnTo>
                    <a:lnTo>
                      <a:pt x="1166" y="1818"/>
                    </a:lnTo>
                    <a:lnTo>
                      <a:pt x="0" y="1364"/>
                    </a:lnTo>
                    <a:lnTo>
                      <a:pt x="0" y="0"/>
                    </a:lnTo>
                    <a:lnTo>
                      <a:pt x="2333" y="0"/>
                    </a:lnTo>
                    <a:close/>
                    <a:moveTo>
                      <a:pt x="1166" y="0"/>
                    </a:moveTo>
                  </a:path>
                </a:pathLst>
              </a:custGeom>
              <a:solidFill>
                <a:srgbClr val="CC0000"/>
              </a:soli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35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539552" y="2562458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伟大</a:t>
                </a:r>
                <a:r>
                  <a:rPr lang="zh-CN" altLang="en-US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事业</a:t>
                </a:r>
                <a:endParaRPr lang="zh-CN" alt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44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5076055" y="1868977"/>
              <a:ext cx="1214921" cy="76549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  <a:extLst/>
          </p:spPr>
        </p:pic>
      </p:grpSp>
      <p:grpSp>
        <p:nvGrpSpPr>
          <p:cNvPr id="60" name="组合 59"/>
          <p:cNvGrpSpPr/>
          <p:nvPr/>
        </p:nvGrpSpPr>
        <p:grpSpPr>
          <a:xfrm>
            <a:off x="7245510" y="3075806"/>
            <a:ext cx="1214922" cy="1313333"/>
            <a:chOff x="7245510" y="3003798"/>
            <a:chExt cx="1214922" cy="1313333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973" t="16210" b="5000"/>
            <a:stretch/>
          </p:blipFill>
          <p:spPr>
            <a:xfrm>
              <a:off x="7245510" y="3003798"/>
              <a:ext cx="1214921" cy="877140"/>
            </a:xfrm>
            <a:prstGeom prst="rect">
              <a:avLst/>
            </a:prstGeom>
          </p:spPr>
        </p:pic>
        <p:grpSp>
          <p:nvGrpSpPr>
            <p:cNvPr id="46" name="组合 45"/>
            <p:cNvGrpSpPr/>
            <p:nvPr/>
          </p:nvGrpSpPr>
          <p:grpSpPr>
            <a:xfrm>
              <a:off x="7245511" y="3885989"/>
              <a:ext cx="1214921" cy="431142"/>
              <a:chOff x="476759" y="2541301"/>
              <a:chExt cx="1214921" cy="431142"/>
            </a:xfrm>
          </p:grpSpPr>
          <p:sp>
            <p:nvSpPr>
              <p:cNvPr id="50" name="Freeform 10"/>
              <p:cNvSpPr>
                <a:spLocks noEditPoints="1"/>
              </p:cNvSpPr>
              <p:nvPr/>
            </p:nvSpPr>
            <p:spPr bwMode="auto">
              <a:xfrm>
                <a:off x="476759" y="2541301"/>
                <a:ext cx="1214921" cy="431142"/>
              </a:xfrm>
              <a:custGeom>
                <a:avLst/>
                <a:gdLst>
                  <a:gd name="T0" fmla="*/ 1868488 w 2333"/>
                  <a:gd name="T1" fmla="*/ 0 h 1818"/>
                  <a:gd name="T2" fmla="*/ 1868488 w 2333"/>
                  <a:gd name="T3" fmla="*/ 1092205 h 1818"/>
                  <a:gd name="T4" fmla="*/ 933844 w 2333"/>
                  <a:gd name="T5" fmla="*/ 1455739 h 1818"/>
                  <a:gd name="T6" fmla="*/ 0 w 2333"/>
                  <a:gd name="T7" fmla="*/ 1092205 h 1818"/>
                  <a:gd name="T8" fmla="*/ 0 w 2333"/>
                  <a:gd name="T9" fmla="*/ 0 h 1818"/>
                  <a:gd name="T10" fmla="*/ 1868488 w 2333"/>
                  <a:gd name="T11" fmla="*/ 0 h 1818"/>
                  <a:gd name="T12" fmla="*/ 933844 w 2333"/>
                  <a:gd name="T13" fmla="*/ 0 h 18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33"/>
                  <a:gd name="T22" fmla="*/ 0 h 1818"/>
                  <a:gd name="T23" fmla="*/ 2333 w 2333"/>
                  <a:gd name="T24" fmla="*/ 1818 h 18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33" h="1818">
                    <a:moveTo>
                      <a:pt x="2333" y="0"/>
                    </a:moveTo>
                    <a:lnTo>
                      <a:pt x="2333" y="1364"/>
                    </a:lnTo>
                    <a:lnTo>
                      <a:pt x="1166" y="1818"/>
                    </a:lnTo>
                    <a:lnTo>
                      <a:pt x="0" y="1364"/>
                    </a:lnTo>
                    <a:lnTo>
                      <a:pt x="0" y="0"/>
                    </a:lnTo>
                    <a:lnTo>
                      <a:pt x="2333" y="0"/>
                    </a:lnTo>
                    <a:close/>
                    <a:moveTo>
                      <a:pt x="1166" y="0"/>
                    </a:moveTo>
                  </a:path>
                </a:pathLst>
              </a:custGeom>
              <a:solidFill>
                <a:srgbClr val="CC0000"/>
              </a:solidFill>
              <a:ln>
                <a:noFill/>
              </a:ln>
              <a:effectLst>
                <a:outerShdw blurRad="152400" dist="63500" dir="2700000" sx="101000" sy="101000" algn="tl" rotWithShape="0">
                  <a:prstClr val="black">
                    <a:alpha val="2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35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539552" y="2562458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伟大</a:t>
                </a:r>
                <a:r>
                  <a:rPr lang="zh-CN" altLang="en-US" b="1" dirty="0" smtClean="0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梦想</a:t>
                </a:r>
                <a:endParaRPr lang="zh-CN" altLang="en-US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cxnSp>
        <p:nvCxnSpPr>
          <p:cNvPr id="54" name="直接连接符 53"/>
          <p:cNvCxnSpPr/>
          <p:nvPr/>
        </p:nvCxnSpPr>
        <p:spPr>
          <a:xfrm>
            <a:off x="5069358" y="3525043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6056292" y="313852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统揽方向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932040" y="3579862"/>
            <a:ext cx="226820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明确</a:t>
            </a:r>
            <a:r>
              <a:rPr lang="zh-CN" altLang="zh-CN" sz="1600" dirty="0">
                <a:latin typeface="+mn-ea"/>
              </a:rPr>
              <a:t>宣示了中国共产党“朝着什么样的目标”治国理政的</a:t>
            </a:r>
            <a:r>
              <a:rPr lang="zh-CN" altLang="zh-CN" sz="1600" dirty="0" smtClean="0">
                <a:latin typeface="+mn-ea"/>
              </a:rPr>
              <a:t>问题</a:t>
            </a:r>
            <a:r>
              <a:rPr lang="zh-CN" altLang="en-US" sz="1600" dirty="0" smtClean="0">
                <a:latin typeface="+mn-ea"/>
              </a:rPr>
              <a:t>。</a:t>
            </a:r>
            <a:endParaRPr lang="zh-CN" altLang="en-US" sz="1600" dirty="0">
              <a:latin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3568" y="195486"/>
            <a:ext cx="6776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18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22" grpId="0"/>
      <p:bldP spid="23" grpId="0"/>
      <p:bldP spid="29" grpId="0"/>
      <p:bldP spid="30" grpId="0"/>
      <p:bldP spid="55" grpId="0"/>
      <p:bldP spid="5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95486"/>
            <a:ext cx="6776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“四个伟大”</a:t>
            </a:r>
            <a:r>
              <a:rPr lang="zh-CN" altLang="zh-CN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：新时代党的历史使命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93755" y="1355879"/>
            <a:ext cx="1415772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伟大斗争</a:t>
            </a:r>
            <a:endParaRPr lang="zh-CN" altLang="en-US" sz="24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21947" y="1355879"/>
            <a:ext cx="1470915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marL="54900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伟大工程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55576" y="1889552"/>
            <a:ext cx="1470915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marL="54900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伟大事业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21947" y="1889552"/>
            <a:ext cx="1470915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marL="54900"/>
            <a:r>
              <a:rPr lang="zh-CN" altLang="en-US" sz="24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伟大梦想</a:t>
            </a:r>
            <a:endParaRPr lang="en-US" altLang="zh-CN" sz="2400" b="1" dirty="0" smtClean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805485" y="2580015"/>
            <a:ext cx="324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82665" y="3705333"/>
            <a:ext cx="324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83568" y="2625213"/>
            <a:ext cx="34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紧密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联系</a:t>
            </a:r>
            <a:r>
              <a:rPr lang="en-US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 · 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相互贯通</a:t>
            </a:r>
            <a:r>
              <a:rPr lang="en-US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 · 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相互作用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3568" y="2986994"/>
            <a:ext cx="367411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 smtClean="0">
                <a:latin typeface="+mn-ea"/>
              </a:rPr>
              <a:t>“四个伟大”</a:t>
            </a:r>
            <a:r>
              <a:rPr lang="zh-CN" altLang="zh-CN" dirty="0" smtClean="0">
                <a:latin typeface="+mn-ea"/>
              </a:rPr>
              <a:t>共同</a:t>
            </a:r>
            <a:r>
              <a:rPr lang="zh-CN" altLang="zh-CN" dirty="0">
                <a:latin typeface="+mn-ea"/>
              </a:rPr>
              <a:t>贯穿于新时代中国特色社会主义发展的全</a:t>
            </a:r>
            <a:r>
              <a:rPr lang="zh-CN" altLang="zh-CN" dirty="0" smtClean="0">
                <a:latin typeface="+mn-ea"/>
              </a:rPr>
              <a:t>过程</a:t>
            </a:r>
            <a:r>
              <a:rPr lang="zh-CN" altLang="en-US" dirty="0" smtClean="0">
                <a:latin typeface="+mn-ea"/>
              </a:rPr>
              <a:t>。</a:t>
            </a:r>
            <a:endParaRPr lang="zh-CN" altLang="en-US" dirty="0">
              <a:latin typeface="+mn-ea"/>
            </a:endParaRPr>
          </a:p>
        </p:txBody>
      </p:sp>
      <p:pic>
        <p:nvPicPr>
          <p:cNvPr id="30" name="图片 29" descr="d0c8a786c9177f3e841811fa71cf3bc79f3d561d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719" y="3693289"/>
            <a:ext cx="2857500" cy="6786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99992" y="2643758"/>
            <a:ext cx="42302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“四个伟大”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</a:t>
            </a:r>
            <a:r>
              <a:rPr lang="zh-CN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起决定性作用的是党的建设新的伟大</a:t>
            </a:r>
            <a:r>
              <a:rPr lang="zh-CN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工程</a:t>
            </a:r>
            <a:r>
              <a:rPr lang="zh-CN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。这是因为</a:t>
            </a:r>
            <a:r>
              <a:rPr lang="en-US" altLang="zh-CN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88024" y="3536383"/>
            <a:ext cx="3779912" cy="691551"/>
            <a:chOff x="4860032" y="2024215"/>
            <a:chExt cx="3779912" cy="691551"/>
          </a:xfrm>
        </p:grpSpPr>
        <p:sp>
          <p:nvSpPr>
            <p:cNvPr id="6" name="矩形 5"/>
            <p:cNvSpPr/>
            <p:nvPr/>
          </p:nvSpPr>
          <p:spPr>
            <a:xfrm>
              <a:off x="4895528" y="2031766"/>
              <a:ext cx="1584176" cy="6840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479704" y="2024215"/>
              <a:ext cx="2160240" cy="684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60032" y="2056734"/>
              <a:ext cx="169168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最本质的特征</a:t>
              </a:r>
              <a:endParaRPr lang="en-US" altLang="zh-CN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最</a:t>
              </a:r>
              <a:r>
                <a:rPr lang="en-US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大</a:t>
              </a:r>
              <a:r>
                <a:rPr lang="en-US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优</a:t>
              </a:r>
              <a:r>
                <a:rPr lang="en-US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势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87907" y="2144966"/>
              <a:ext cx="19800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中国共产党领导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20749" y="1069733"/>
            <a:ext cx="4245100" cy="1602473"/>
            <a:chOff x="4520749" y="1069733"/>
            <a:chExt cx="4245100" cy="160247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39483" y="1069733"/>
              <a:ext cx="1826366" cy="13884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0749" y="1275606"/>
              <a:ext cx="3059832" cy="139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8054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 animBg="1"/>
      <p:bldP spid="24" grpId="0" animBg="1"/>
      <p:bldP spid="25" grpId="0" animBg="1"/>
      <p:bldP spid="14" grpId="0"/>
      <p:bldP spid="15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124288" y="1851670"/>
            <a:ext cx="504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021778" y="3219822"/>
            <a:ext cx="5412156" cy="0"/>
          </a:xfrm>
          <a:prstGeom prst="line">
            <a:avLst/>
          </a:prstGeom>
          <a:ln w="95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267744" y="1923678"/>
            <a:ext cx="4727833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400" b="1" dirty="0" smtClean="0">
                <a:solidFill>
                  <a:srgbClr val="E71E1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中国共产党人</a:t>
            </a:r>
            <a:endParaRPr lang="en-US" altLang="zh-CN" sz="4400" b="1" dirty="0" smtClean="0">
              <a:solidFill>
                <a:srgbClr val="E71E17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r>
              <a:rPr lang="zh-CN" altLang="en-US" sz="4400" b="1" dirty="0" smtClean="0">
                <a:solidFill>
                  <a:srgbClr val="E71E1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最有理由自信</a:t>
            </a:r>
            <a:endParaRPr lang="zh-CN" altLang="en-US" sz="4400" b="1" dirty="0">
              <a:solidFill>
                <a:srgbClr val="E71E17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08304" y="241822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组合 24"/>
          <p:cNvGrpSpPr/>
          <p:nvPr/>
        </p:nvGrpSpPr>
        <p:grpSpPr>
          <a:xfrm>
            <a:off x="1204266" y="747682"/>
            <a:ext cx="6392070" cy="1031980"/>
            <a:chOff x="1029725" y="915566"/>
            <a:chExt cx="6682618" cy="12715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9918" y="915566"/>
              <a:ext cx="2795936" cy="127154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339752" y="1556123"/>
              <a:ext cx="1489820" cy="61624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E71E17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第三章</a:t>
              </a:r>
              <a:endParaRPr lang="zh-CN" altLang="en-US" sz="2800" b="1" dirty="0">
                <a:solidFill>
                  <a:srgbClr val="E71E17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pic>
          <p:nvPicPr>
            <p:cNvPr id="12" name="图片 11" descr="飞鸟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725" y="1219900"/>
              <a:ext cx="1262380" cy="701040"/>
            </a:xfrm>
            <a:prstGeom prst="rect">
              <a:avLst/>
            </a:prstGeom>
          </p:spPr>
        </p:pic>
        <p:pic>
          <p:nvPicPr>
            <p:cNvPr id="24" name="图片 23" descr="飞鸟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1698" y="1477319"/>
              <a:ext cx="950645" cy="527924"/>
            </a:xfrm>
            <a:prstGeom prst="rect">
              <a:avLst/>
            </a:prstGeom>
          </p:spPr>
        </p:pic>
      </p:grpSp>
      <p:cxnSp>
        <p:nvCxnSpPr>
          <p:cNvPr id="17" name="直接连接符 16"/>
          <p:cNvCxnSpPr/>
          <p:nvPr/>
        </p:nvCxnSpPr>
        <p:spPr>
          <a:xfrm>
            <a:off x="2099840" y="3363838"/>
            <a:ext cx="504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838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837" y="483518"/>
            <a:ext cx="163698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800" b="1" kern="0" spc="10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  <a:endParaRPr lang="zh-CN" altLang="en-US" sz="4800" b="1" kern="0" spc="10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8900000" flipH="1">
            <a:off x="2384488" y="1887092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07706" y="1743606"/>
            <a:ext cx="540000" cy="542478"/>
            <a:chOff x="5656078" y="2390367"/>
            <a:chExt cx="896271" cy="947491"/>
          </a:xfrm>
        </p:grpSpPr>
        <p:sp>
          <p:nvSpPr>
            <p:cNvPr id="6" name="椭圆 5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5857500" y="2477758"/>
              <a:ext cx="433679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01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2772232" y="1563638"/>
            <a:ext cx="3815992" cy="90004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中国共产党</a:t>
            </a:r>
            <a:r>
              <a:rPr lang="zh-CN" altLang="zh-CN" sz="2400" b="1" kern="0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的自信来源于其交出的实实在在的答卷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18900000" flipH="1">
            <a:off x="2384486" y="3036853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907704" y="2893367"/>
            <a:ext cx="540000" cy="542479"/>
            <a:chOff x="5656078" y="2390367"/>
            <a:chExt cx="896271" cy="947493"/>
          </a:xfrm>
        </p:grpSpPr>
        <p:sp>
          <p:nvSpPr>
            <p:cNvPr id="31" name="椭圆 30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5793646" y="2477760"/>
              <a:ext cx="561388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02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21414" y="169814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2987824" y="875514"/>
            <a:ext cx="4968000" cy="360000"/>
            <a:chOff x="3067632" y="875514"/>
            <a:chExt cx="5320792" cy="400092"/>
          </a:xfrm>
        </p:grpSpPr>
        <p:grpSp>
          <p:nvGrpSpPr>
            <p:cNvPr id="47" name="组合 46"/>
            <p:cNvGrpSpPr/>
            <p:nvPr/>
          </p:nvGrpSpPr>
          <p:grpSpPr>
            <a:xfrm>
              <a:off x="3067632" y="875514"/>
              <a:ext cx="4024648" cy="400092"/>
              <a:chOff x="2995624" y="843387"/>
              <a:chExt cx="4024648" cy="400092"/>
            </a:xfrm>
          </p:grpSpPr>
          <p:pic>
            <p:nvPicPr>
              <p:cNvPr id="44" name="图片 43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5624" y="843558"/>
                <a:ext cx="1404000" cy="392897"/>
              </a:xfrm>
              <a:prstGeom prst="rect">
                <a:avLst/>
              </a:prstGeom>
            </p:spPr>
          </p:pic>
          <p:pic>
            <p:nvPicPr>
              <p:cNvPr id="45" name="图片 44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3968" y="850582"/>
                <a:ext cx="1404000" cy="392897"/>
              </a:xfrm>
              <a:prstGeom prst="rect">
                <a:avLst/>
              </a:prstGeom>
            </p:spPr>
          </p:pic>
          <p:pic>
            <p:nvPicPr>
              <p:cNvPr id="46" name="图片 45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6272" y="843387"/>
                <a:ext cx="1404000" cy="392897"/>
              </a:xfrm>
              <a:prstGeom prst="rect">
                <a:avLst/>
              </a:prstGeom>
            </p:spPr>
          </p:pic>
        </p:grpSp>
        <p:pic>
          <p:nvPicPr>
            <p:cNvPr id="28" name="图片 27" descr="祥云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4424" y="882709"/>
              <a:ext cx="1404000" cy="392897"/>
            </a:xfrm>
            <a:prstGeom prst="rect">
              <a:avLst/>
            </a:prstGeom>
          </p:spPr>
        </p:pic>
      </p:grpSp>
      <p:sp>
        <p:nvSpPr>
          <p:cNvPr id="20" name="圆角矩形 19"/>
          <p:cNvSpPr/>
          <p:nvPr/>
        </p:nvSpPr>
        <p:spPr>
          <a:xfrm>
            <a:off x="2772232" y="2751822"/>
            <a:ext cx="3815992" cy="90004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中国共产党</a:t>
            </a:r>
            <a:r>
              <a:rPr lang="zh-CN" altLang="zh-CN" sz="2400" b="1" kern="0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的自信</a:t>
            </a:r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来源于</a:t>
            </a:r>
            <a:r>
              <a:rPr lang="zh-CN" altLang="en-US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中国政治制度的鲜明优势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6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8" grpId="1" animBg="1"/>
      <p:bldP spid="8" grpId="2" animBg="1"/>
      <p:bldP spid="29" grpId="0" animBg="1"/>
      <p:bldP spid="20" grpId="0" animBg="1"/>
      <p:bldP spid="20" grpId="1" animBg="1"/>
      <p:bldP spid="20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1600" y="1140968"/>
            <a:ext cx="508898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zh-CN" altLang="zh-CN" b="1" dirty="0" smtClean="0">
                <a:latin typeface="华文楷体" pitchFamily="2" charset="-122"/>
                <a:ea typeface="华文楷体" pitchFamily="2" charset="-122"/>
              </a:rPr>
              <a:t>“</a:t>
            </a:r>
            <a:r>
              <a:rPr lang="zh-CN" altLang="zh-CN" b="1" dirty="0">
                <a:latin typeface="华文楷体" pitchFamily="2" charset="-122"/>
                <a:ea typeface="华文楷体" pitchFamily="2" charset="-122"/>
              </a:rPr>
              <a:t>当今世界，要说哪个政党、哪个国家、哪个民族能够自信的话，那中国共产党、中华人民共和国、中华民族是最有理由自信</a:t>
            </a:r>
            <a:r>
              <a:rPr lang="zh-CN" altLang="zh-CN" b="1" dirty="0" smtClean="0">
                <a:latin typeface="华文楷体" pitchFamily="2" charset="-122"/>
                <a:ea typeface="华文楷体" pitchFamily="2" charset="-122"/>
              </a:rPr>
              <a:t>的。”</a:t>
            </a:r>
            <a:endParaRPr lang="zh-CN" altLang="zh-CN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95063" y="2787774"/>
            <a:ext cx="537328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zh-CN" altLang="zh-CN" sz="1700" dirty="0"/>
              <a:t>中国最大的危险就是</a:t>
            </a:r>
            <a:r>
              <a:rPr lang="zh-CN" altLang="zh-CN" sz="17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四分五裂、</a:t>
            </a:r>
            <a:r>
              <a:rPr lang="zh-CN" altLang="zh-CN" sz="17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一盘散沙</a:t>
            </a:r>
            <a:r>
              <a:rPr lang="zh-CN" altLang="en-US" sz="1700" dirty="0" smtClean="0"/>
              <a:t>。</a:t>
            </a:r>
            <a:endParaRPr lang="zh-CN" altLang="en-US" sz="1700" dirty="0"/>
          </a:p>
        </p:txBody>
      </p:sp>
      <p:sp>
        <p:nvSpPr>
          <p:cNvPr id="9" name="矩形 8"/>
          <p:cNvSpPr/>
          <p:nvPr/>
        </p:nvSpPr>
        <p:spPr>
          <a:xfrm>
            <a:off x="2244649" y="3219822"/>
            <a:ext cx="5711727" cy="64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u"/>
            </a:pPr>
            <a:r>
              <a:rPr lang="zh-CN" altLang="zh-CN" sz="1700" dirty="0"/>
              <a:t>实践证明，能够</a:t>
            </a:r>
            <a:r>
              <a:rPr lang="zh-CN" altLang="zh-CN" sz="1700" dirty="0" smtClean="0"/>
              <a:t>把</a:t>
            </a:r>
            <a:r>
              <a:rPr lang="zh-CN" altLang="zh-CN" sz="17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力量</a:t>
            </a:r>
            <a:r>
              <a:rPr lang="zh-CN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凝聚</a:t>
            </a:r>
            <a:r>
              <a:rPr lang="zh-CN" altLang="zh-CN" sz="1700" dirty="0"/>
              <a:t>起来，除了中国共产党，没有任何一个政治组织有这样的力量和具备这样的条件</a:t>
            </a:r>
            <a:r>
              <a:rPr lang="zh-CN" altLang="zh-CN" sz="1700" dirty="0" smtClean="0"/>
              <a:t>。</a:t>
            </a:r>
            <a:endParaRPr lang="zh-CN" altLang="zh-CN" sz="1700" dirty="0"/>
          </a:p>
        </p:txBody>
      </p:sp>
      <p:sp>
        <p:nvSpPr>
          <p:cNvPr id="11" name="矩形 10"/>
          <p:cNvSpPr/>
          <p:nvPr/>
        </p:nvSpPr>
        <p:spPr>
          <a:xfrm>
            <a:off x="4211960" y="220241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华文楷体" pitchFamily="2" charset="-122"/>
                <a:ea typeface="华文楷体" pitchFamily="2" charset="-122"/>
              </a:rPr>
              <a:t>——</a:t>
            </a:r>
            <a:r>
              <a:rPr lang="zh-CN" altLang="en-US" b="1" dirty="0" smtClean="0">
                <a:latin typeface="华文楷体" pitchFamily="2" charset="-122"/>
                <a:ea typeface="华文楷体" pitchFamily="2" charset="-122"/>
              </a:rPr>
              <a:t>习近平</a:t>
            </a:r>
            <a:endParaRPr lang="zh-CN" altLang="zh-CN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98271" y="3910285"/>
            <a:ext cx="4233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中国共产党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最有理由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自信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94690"/>
            <a:ext cx="1584175" cy="21492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55" b="5434"/>
          <a:stretch/>
        </p:blipFill>
        <p:spPr>
          <a:xfrm>
            <a:off x="6228184" y="1131590"/>
            <a:ext cx="2016224" cy="140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582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837" y="483518"/>
            <a:ext cx="163698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800" b="1" kern="0" spc="10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  <a:endParaRPr lang="zh-CN" altLang="en-US" sz="4800" b="1" kern="0" spc="10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 rot="18900000" flipH="1">
            <a:off x="2528504" y="1635116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3" name="组合 4"/>
          <p:cNvGrpSpPr/>
          <p:nvPr/>
        </p:nvGrpSpPr>
        <p:grpSpPr>
          <a:xfrm>
            <a:off x="2051722" y="1491630"/>
            <a:ext cx="540000" cy="542478"/>
            <a:chOff x="5656078" y="2390367"/>
            <a:chExt cx="896271" cy="947491"/>
          </a:xfrm>
        </p:grpSpPr>
        <p:sp>
          <p:nvSpPr>
            <p:cNvPr id="6" name="椭圆 5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5857500" y="2477758"/>
              <a:ext cx="433679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01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2916248" y="1527686"/>
            <a:ext cx="3815992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走进共产党人的初心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18900000" flipH="1">
            <a:off x="2528504" y="2316773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5" name="组合 29"/>
          <p:cNvGrpSpPr/>
          <p:nvPr/>
        </p:nvGrpSpPr>
        <p:grpSpPr>
          <a:xfrm>
            <a:off x="2051722" y="2173287"/>
            <a:ext cx="540000" cy="542479"/>
            <a:chOff x="5656078" y="2390367"/>
            <a:chExt cx="896271" cy="947493"/>
          </a:xfrm>
        </p:grpSpPr>
        <p:sp>
          <p:nvSpPr>
            <p:cNvPr id="31" name="椭圆 30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5793646" y="2477760"/>
              <a:ext cx="561388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02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3" name="圆角矩形 32"/>
          <p:cNvSpPr/>
          <p:nvPr/>
        </p:nvSpPr>
        <p:spPr>
          <a:xfrm>
            <a:off x="2916248" y="2209343"/>
            <a:ext cx="5299090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“四个伟大”：新时代党的历史使命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 rot="18900000" flipH="1">
            <a:off x="2528504" y="2964845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9" name="组合 35"/>
          <p:cNvGrpSpPr/>
          <p:nvPr/>
        </p:nvGrpSpPr>
        <p:grpSpPr>
          <a:xfrm>
            <a:off x="2051722" y="2821359"/>
            <a:ext cx="540000" cy="542479"/>
            <a:chOff x="5656078" y="2390367"/>
            <a:chExt cx="896271" cy="947493"/>
          </a:xfrm>
        </p:grpSpPr>
        <p:sp>
          <p:nvSpPr>
            <p:cNvPr id="37" name="椭圆 36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38" name="TextBox 20"/>
            <p:cNvSpPr txBox="1"/>
            <p:nvPr/>
          </p:nvSpPr>
          <p:spPr>
            <a:xfrm>
              <a:off x="5783003" y="2477760"/>
              <a:ext cx="582672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03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39" name="圆角矩形 38"/>
          <p:cNvSpPr/>
          <p:nvPr/>
        </p:nvSpPr>
        <p:spPr>
          <a:xfrm>
            <a:off x="2916248" y="2857415"/>
            <a:ext cx="3888000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zh-CN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中国共产党最有理由自信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21414" y="169814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任意多边形 22"/>
          <p:cNvSpPr/>
          <p:nvPr/>
        </p:nvSpPr>
        <p:spPr>
          <a:xfrm rot="18900000" flipH="1">
            <a:off x="2528502" y="3612917"/>
            <a:ext cx="216000" cy="216000"/>
          </a:xfrm>
          <a:custGeom>
            <a:avLst/>
            <a:gdLst>
              <a:gd name="connsiteX0" fmla="*/ 0 w 304899"/>
              <a:gd name="connsiteY0" fmla="*/ 0 h 304899"/>
              <a:gd name="connsiteX1" fmla="*/ 3059 w 304899"/>
              <a:gd name="connsiteY1" fmla="*/ 10322 h 304899"/>
              <a:gd name="connsiteX2" fmla="*/ 119391 w 304899"/>
              <a:gd name="connsiteY2" fmla="*/ 185508 h 304899"/>
              <a:gd name="connsiteX3" fmla="*/ 294577 w 304899"/>
              <a:gd name="connsiteY3" fmla="*/ 301840 h 304899"/>
              <a:gd name="connsiteX4" fmla="*/ 304899 w 304899"/>
              <a:gd name="connsiteY4" fmla="*/ 304899 h 304899"/>
              <a:gd name="connsiteX5" fmla="*/ 0 w 304899"/>
              <a:gd name="connsiteY5" fmla="*/ 304899 h 3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99" h="304899">
                <a:moveTo>
                  <a:pt x="0" y="0"/>
                </a:moveTo>
                <a:lnTo>
                  <a:pt x="3059" y="10322"/>
                </a:lnTo>
                <a:cubicBezTo>
                  <a:pt x="28910" y="74072"/>
                  <a:pt x="67688" y="133805"/>
                  <a:pt x="119391" y="185508"/>
                </a:cubicBezTo>
                <a:cubicBezTo>
                  <a:pt x="171094" y="237211"/>
                  <a:pt x="230827" y="275989"/>
                  <a:pt x="294577" y="301840"/>
                </a:cubicBezTo>
                <a:lnTo>
                  <a:pt x="304899" y="304899"/>
                </a:lnTo>
                <a:lnTo>
                  <a:pt x="0" y="304899"/>
                </a:lnTo>
                <a:close/>
              </a:path>
            </a:pathLst>
          </a:custGeom>
          <a:solidFill>
            <a:srgbClr val="E71E1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微软雅黑 Light" panose="020B0502040204020203" pitchFamily="34" charset="-122"/>
            </a:endParaRPr>
          </a:p>
        </p:txBody>
      </p:sp>
      <p:grpSp>
        <p:nvGrpSpPr>
          <p:cNvPr id="10" name="组合 23"/>
          <p:cNvGrpSpPr/>
          <p:nvPr/>
        </p:nvGrpSpPr>
        <p:grpSpPr>
          <a:xfrm>
            <a:off x="2051720" y="3469431"/>
            <a:ext cx="540000" cy="542479"/>
            <a:chOff x="5656078" y="2390367"/>
            <a:chExt cx="896271" cy="947493"/>
          </a:xfrm>
        </p:grpSpPr>
        <p:sp>
          <p:nvSpPr>
            <p:cNvPr id="25" name="椭圆 24"/>
            <p:cNvSpPr/>
            <p:nvPr/>
          </p:nvSpPr>
          <p:spPr>
            <a:xfrm flipH="1">
              <a:off x="5656078" y="2390367"/>
              <a:ext cx="896271" cy="943163"/>
            </a:xfrm>
            <a:prstGeom prst="ellipse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微软雅黑 Light" panose="020B0502040204020203" pitchFamily="34" charset="-122"/>
              </a:endParaRPr>
            </a:p>
          </p:txBody>
        </p:sp>
        <p:sp>
          <p:nvSpPr>
            <p:cNvPr id="26" name="TextBox 20"/>
            <p:cNvSpPr txBox="1"/>
            <p:nvPr/>
          </p:nvSpPr>
          <p:spPr>
            <a:xfrm>
              <a:off x="5796306" y="2477760"/>
              <a:ext cx="556066" cy="8601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gency FB" pitchFamily="34" charset="0"/>
                  <a:ea typeface="微软雅黑 Light" panose="020B0502040204020203" pitchFamily="34" charset="-122"/>
                </a:rPr>
                <a:t>04</a:t>
              </a:r>
              <a:endParaRPr kumimoji="0" lang="zh-CN" altLang="en-US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2916246" y="3505487"/>
            <a:ext cx="3298828" cy="468000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rgbClr val="E71E1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2400" b="1" kern="0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从严治党 开创未来</a:t>
            </a:r>
            <a:endParaRPr lang="zh-CN" altLang="en-US" sz="2400" b="1" kern="0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2"/>
          <p:cNvGrpSpPr/>
          <p:nvPr/>
        </p:nvGrpSpPr>
        <p:grpSpPr>
          <a:xfrm>
            <a:off x="2987824" y="875514"/>
            <a:ext cx="4968000" cy="360000"/>
            <a:chOff x="3067632" y="875514"/>
            <a:chExt cx="5320792" cy="400092"/>
          </a:xfrm>
        </p:grpSpPr>
        <p:grpSp>
          <p:nvGrpSpPr>
            <p:cNvPr id="12" name="组合 46"/>
            <p:cNvGrpSpPr/>
            <p:nvPr/>
          </p:nvGrpSpPr>
          <p:grpSpPr>
            <a:xfrm>
              <a:off x="3067632" y="875514"/>
              <a:ext cx="4024648" cy="400092"/>
              <a:chOff x="2995624" y="843387"/>
              <a:chExt cx="4024648" cy="400092"/>
            </a:xfrm>
          </p:grpSpPr>
          <p:pic>
            <p:nvPicPr>
              <p:cNvPr id="44" name="图片 43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5624" y="843558"/>
                <a:ext cx="1404000" cy="392897"/>
              </a:xfrm>
              <a:prstGeom prst="rect">
                <a:avLst/>
              </a:prstGeom>
            </p:spPr>
          </p:pic>
          <p:pic>
            <p:nvPicPr>
              <p:cNvPr id="45" name="图片 44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3968" y="850582"/>
                <a:ext cx="1404000" cy="392897"/>
              </a:xfrm>
              <a:prstGeom prst="rect">
                <a:avLst/>
              </a:prstGeom>
            </p:spPr>
          </p:pic>
          <p:pic>
            <p:nvPicPr>
              <p:cNvPr id="46" name="图片 45" descr="祥云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6272" y="843387"/>
                <a:ext cx="1404000" cy="392897"/>
              </a:xfrm>
              <a:prstGeom prst="rect">
                <a:avLst/>
              </a:prstGeom>
            </p:spPr>
          </p:pic>
        </p:grpSp>
        <p:pic>
          <p:nvPicPr>
            <p:cNvPr id="28" name="图片 27" descr="祥云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4424" y="882709"/>
              <a:ext cx="1404000" cy="392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38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-0.10451 2.46914E-7 " pathEditMode="relative" rAng="0" ptsTypes="AA">
                                      <p:cBhvr>
                                        <p:cTn id="109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8" grpId="1" animBg="1"/>
      <p:bldP spid="8" grpId="2" animBg="1"/>
      <p:bldP spid="29" grpId="0" animBg="1"/>
      <p:bldP spid="33" grpId="0" animBg="1"/>
      <p:bldP spid="33" grpId="1" animBg="1"/>
      <p:bldP spid="33" grpId="2" animBg="1"/>
      <p:bldP spid="35" grpId="0" animBg="1"/>
      <p:bldP spid="39" grpId="0" animBg="1"/>
      <p:bldP spid="39" grpId="1" animBg="1"/>
      <p:bldP spid="39" grpId="2" animBg="1"/>
      <p:bldP spid="23" grpId="0" animBg="1"/>
      <p:bldP spid="27" grpId="0" animBg="1"/>
      <p:bldP spid="27" grpId="1" animBg="1"/>
      <p:bldP spid="27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600" y="1059582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成立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96</a:t>
            </a:r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年来，中国共产党致力于三件大事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5" name="图片 4" descr="20091008224924-1364509255.jpg"/>
          <p:cNvPicPr>
            <a:picLocks noChangeAspect="1"/>
          </p:cNvPicPr>
          <p:nvPr/>
        </p:nvPicPr>
        <p:blipFill rotWithShape="1">
          <a:blip r:embed="rId2" cstate="print"/>
          <a:srcRect t="1304" r="255" b="3034"/>
          <a:stretch/>
        </p:blipFill>
        <p:spPr>
          <a:xfrm>
            <a:off x="791907" y="2167964"/>
            <a:ext cx="2123909" cy="1339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899592" y="1635646"/>
            <a:ext cx="2448272" cy="438557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站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起来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3131840" y="1779870"/>
            <a:ext cx="0" cy="187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563888" y="3069297"/>
            <a:ext cx="2448272" cy="438557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富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起来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635646"/>
            <a:ext cx="2566367" cy="1440160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5940152" y="1751608"/>
            <a:ext cx="0" cy="187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228184" y="1635646"/>
            <a:ext cx="2448272" cy="438557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让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强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起来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940152" y="2139702"/>
            <a:ext cx="2892212" cy="1363022"/>
            <a:chOff x="6144284" y="2139702"/>
            <a:chExt cx="2892212" cy="1363022"/>
          </a:xfrm>
        </p:grpSpPr>
        <p:pic>
          <p:nvPicPr>
            <p:cNvPr id="20" name="图片 19" descr="timg (34)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9758" b="31855"/>
            <a:stretch>
              <a:fillRect/>
            </a:stretch>
          </p:blipFill>
          <p:spPr>
            <a:xfrm>
              <a:off x="7274374" y="2139702"/>
              <a:ext cx="1762122" cy="475182"/>
            </a:xfrm>
            <a:prstGeom prst="rect">
              <a:avLst/>
            </a:prstGeom>
          </p:spPr>
        </p:pic>
        <p:pic>
          <p:nvPicPr>
            <p:cNvPr id="21" name="图片 20" descr="timg (36)_副本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34697">
              <a:off x="7769791" y="2709917"/>
              <a:ext cx="1189024" cy="454051"/>
            </a:xfrm>
            <a:prstGeom prst="rect">
              <a:avLst/>
            </a:prstGeom>
          </p:spPr>
        </p:pic>
        <p:pic>
          <p:nvPicPr>
            <p:cNvPr id="22" name="图片 21" descr="timg (41)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8F9F4"/>
                </a:clrFrom>
                <a:clrTo>
                  <a:srgbClr val="F8F9F4">
                    <a:alpha val="0"/>
                  </a:srgbClr>
                </a:clrTo>
              </a:clrChange>
            </a:blip>
            <a:srcRect l="25250" t="16797" r="37625" b="18750"/>
            <a:stretch>
              <a:fillRect/>
            </a:stretch>
          </p:blipFill>
          <p:spPr>
            <a:xfrm>
              <a:off x="7313433" y="2859782"/>
              <a:ext cx="642942" cy="642942"/>
            </a:xfrm>
            <a:prstGeom prst="rect">
              <a:avLst/>
            </a:prstGeom>
          </p:spPr>
        </p:pic>
        <p:pic>
          <p:nvPicPr>
            <p:cNvPr id="23" name="图片 22" descr="timg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44284" y="2139702"/>
              <a:ext cx="1380044" cy="1361643"/>
            </a:xfrm>
            <a:prstGeom prst="rect">
              <a:avLst/>
            </a:prstGeom>
          </p:spPr>
        </p:pic>
      </p:grpSp>
      <p:cxnSp>
        <p:nvCxnSpPr>
          <p:cNvPr id="26" name="直接连接符 25"/>
          <p:cNvCxnSpPr/>
          <p:nvPr/>
        </p:nvCxnSpPr>
        <p:spPr>
          <a:xfrm>
            <a:off x="612440" y="3651870"/>
            <a:ext cx="7920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1115616" y="3742227"/>
            <a:ext cx="724259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 smtClean="0">
                <a:latin typeface="+mn-ea"/>
              </a:rPr>
              <a:t>    </a:t>
            </a:r>
            <a:r>
              <a:rPr lang="zh-CN" altLang="zh-CN" b="1" dirty="0" smtClean="0">
                <a:latin typeface="+mn-ea"/>
              </a:rPr>
              <a:t>第一</a:t>
            </a:r>
            <a:r>
              <a:rPr lang="zh-CN" altLang="zh-CN" b="1" dirty="0">
                <a:latin typeface="+mn-ea"/>
              </a:rPr>
              <a:t>件大事和第二件大事相继完成了，第三件大事正在实施中，实践证明，</a:t>
            </a:r>
            <a:r>
              <a:rPr lang="zh-CN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中国共产党交出了让人民满意的</a:t>
            </a:r>
            <a:r>
              <a:rPr lang="zh-CN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答卷</a:t>
            </a:r>
            <a:r>
              <a:rPr lang="zh-CN" altLang="en-US" b="1" dirty="0" smtClean="0">
                <a:latin typeface="+mn-ea"/>
              </a:rPr>
              <a:t>！</a:t>
            </a:r>
            <a:endParaRPr lang="zh-CN" altLang="en-US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88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5" grpId="0"/>
      <p:bldP spid="19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3633" y="2706474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——</a:t>
            </a:r>
            <a:r>
              <a:rPr lang="zh-CN" altLang="zh-CN" b="1" dirty="0" smtClean="0"/>
              <a:t>中华民族</a:t>
            </a:r>
            <a:r>
              <a:rPr lang="en-US" altLang="zh-CN" b="1" dirty="0"/>
              <a:t>5000</a:t>
            </a:r>
            <a:r>
              <a:rPr lang="zh-CN" altLang="zh-CN" b="1" dirty="0"/>
              <a:t>年的民族自信荡然无存，社会一盘散沙。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611560" y="3183279"/>
            <a:ext cx="5335435" cy="396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直到中国共产党出现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中华民族才有了</a:t>
            </a:r>
            <a:r>
              <a:rPr lang="zh-CN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主心骨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descr="5004926_133912096532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804564">
            <a:off x="1719731" y="1488421"/>
            <a:ext cx="618891" cy="834939"/>
          </a:xfrm>
          <a:prstGeom prst="rect">
            <a:avLst/>
          </a:prstGeom>
        </p:spPr>
      </p:pic>
      <p:pic>
        <p:nvPicPr>
          <p:cNvPr id="13" name="图片 12" descr="u=2826448401,1800090427&amp;fm=21&amp;gp=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7584" y="2434974"/>
            <a:ext cx="951991" cy="352800"/>
          </a:xfrm>
          <a:prstGeom prst="rect">
            <a:avLst/>
          </a:prstGeom>
        </p:spPr>
      </p:pic>
      <p:pic>
        <p:nvPicPr>
          <p:cNvPr id="14" name="图片 13" descr="5004926_133912096532_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99623">
            <a:off x="1909420" y="2063626"/>
            <a:ext cx="556745" cy="75109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646040" y="1554346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180000">
              <a:buFont typeface="Arial" pitchFamily="34" charset="0"/>
              <a:buChar char="•"/>
            </a:pPr>
            <a:r>
              <a:rPr lang="en-US" altLang="zh-CN" dirty="0"/>
              <a:t>1840</a:t>
            </a:r>
            <a:r>
              <a:rPr lang="zh-CN" altLang="zh-CN" dirty="0"/>
              <a:t>年，第一次鸦片战争</a:t>
            </a:r>
            <a:r>
              <a:rPr lang="zh-CN" altLang="zh-CN" dirty="0" smtClean="0"/>
              <a:t>打响</a:t>
            </a:r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2646040" y="191438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buFont typeface="Arial" pitchFamily="34" charset="0"/>
              <a:buChar char="•"/>
            </a:pPr>
            <a:r>
              <a:rPr lang="en-US" altLang="zh-CN" dirty="0" smtClean="0"/>
              <a:t>1931</a:t>
            </a:r>
            <a:r>
              <a:rPr lang="zh-CN" altLang="zh-CN" dirty="0" smtClean="0"/>
              <a:t>年，</a:t>
            </a:r>
            <a:r>
              <a:rPr lang="zh-CN" altLang="zh-CN" dirty="0"/>
              <a:t>开启了漫长的</a:t>
            </a:r>
            <a:r>
              <a:rPr lang="en-US" altLang="zh-CN" dirty="0"/>
              <a:t>14</a:t>
            </a:r>
            <a:r>
              <a:rPr lang="zh-CN" altLang="zh-CN" dirty="0"/>
              <a:t>年</a:t>
            </a:r>
            <a:r>
              <a:rPr lang="zh-CN" altLang="zh-CN" dirty="0" smtClean="0"/>
              <a:t>侵华战争</a:t>
            </a:r>
            <a:r>
              <a:rPr lang="en-US" altLang="zh-CN" dirty="0" smtClean="0"/>
              <a:t>……</a:t>
            </a:r>
          </a:p>
        </p:txBody>
      </p:sp>
      <p:sp>
        <p:nvSpPr>
          <p:cNvPr id="4" name="矩形 3"/>
          <p:cNvSpPr/>
          <p:nvPr/>
        </p:nvSpPr>
        <p:spPr>
          <a:xfrm>
            <a:off x="2646040" y="227442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buFont typeface="Arial" pitchFamily="34" charset="0"/>
              <a:buChar char="•"/>
            </a:pPr>
            <a:r>
              <a:rPr lang="zh-CN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无尽</a:t>
            </a:r>
            <a:r>
              <a:rPr lang="zh-CN" altLang="zh-CN" dirty="0"/>
              <a:t>的战争、</a:t>
            </a:r>
            <a:r>
              <a:rPr lang="zh-CN" altLang="zh-CN" b="1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屈辱</a:t>
            </a:r>
            <a:r>
              <a:rPr lang="zh-CN" altLang="zh-CN" dirty="0"/>
              <a:t>的条约、</a:t>
            </a:r>
            <a:r>
              <a:rPr lang="zh-CN" altLang="zh-CN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破碎</a:t>
            </a:r>
            <a:r>
              <a:rPr lang="zh-CN" altLang="zh-CN" dirty="0"/>
              <a:t>的山河、</a:t>
            </a:r>
            <a:r>
              <a:rPr lang="zh-CN" altLang="zh-CN" b="1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衰弱</a:t>
            </a:r>
            <a:r>
              <a:rPr lang="zh-CN" altLang="zh-CN" dirty="0"/>
              <a:t>的国力</a:t>
            </a:r>
            <a:r>
              <a:rPr lang="en-US" altLang="zh-CN" dirty="0"/>
              <a:t>…</a:t>
            </a:r>
            <a:r>
              <a:rPr lang="en-US" altLang="zh-CN" dirty="0" smtClean="0"/>
              <a:t>…</a:t>
            </a:r>
            <a:endParaRPr lang="zh-CN" altLang="en-US" dirty="0"/>
          </a:p>
        </p:txBody>
      </p:sp>
      <p:pic>
        <p:nvPicPr>
          <p:cNvPr id="16" name="图片 15" descr="u=2826448401,1800090427&amp;fm=21&amp;gp=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560" y="1847001"/>
            <a:ext cx="1080120" cy="40028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08112" y="3651870"/>
            <a:ext cx="4572000" cy="7304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dirty="0"/>
              <a:t>取得了抗日战争和解放战争的伟大</a:t>
            </a:r>
            <a:r>
              <a:rPr lang="zh-CN" altLang="zh-CN" dirty="0" smtClean="0"/>
              <a:t>胜利</a:t>
            </a:r>
            <a:endParaRPr lang="en-US" altLang="zh-CN" dirty="0" smtClean="0"/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dirty="0" smtClean="0"/>
              <a:t>建立</a:t>
            </a:r>
            <a:r>
              <a:rPr lang="zh-CN" altLang="zh-CN" dirty="0"/>
              <a:t>了人民当家作主的新中国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020392"/>
            <a:ext cx="2157234" cy="171904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1237853" y="1059582"/>
            <a:ext cx="5638403" cy="412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在中国共产党的带领下，中国人民站起来了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4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7" grpId="0"/>
      <p:bldP spid="19" grpId="0"/>
      <p:bldP spid="4" grpId="0"/>
      <p:bldP spid="11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9861" y="1029965"/>
            <a:ext cx="5638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在中国共产党的带领下，中国人民富起来了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87624" y="1600550"/>
            <a:ext cx="1368152" cy="1115216"/>
            <a:chOff x="1187624" y="1600550"/>
            <a:chExt cx="1368152" cy="11152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7624" y="1748060"/>
              <a:ext cx="726234" cy="96770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388" t="12816" r="20959" b="26042"/>
            <a:stretch/>
          </p:blipFill>
          <p:spPr>
            <a:xfrm>
              <a:off x="1775538" y="1600550"/>
              <a:ext cx="780238" cy="1043208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2828049" y="1923678"/>
            <a:ext cx="520033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b="1" dirty="0" smtClean="0"/>
              <a:t>         “我曾经说过，我们一为‘穷’，二为‘白’。‘穷’就是没有多少工业，农业也不发达。‘白’就是一张白纸，文化水平、科学水平都不高。”</a:t>
            </a:r>
            <a:r>
              <a:rPr lang="en-US" altLang="zh-CN" sz="1600" b="1" dirty="0" smtClean="0"/>
              <a:t>             </a:t>
            </a:r>
            <a:endParaRPr lang="zh-CN" altLang="en-US" sz="1600" b="1" dirty="0"/>
          </a:p>
        </p:txBody>
      </p:sp>
      <p:sp>
        <p:nvSpPr>
          <p:cNvPr id="7" name="矩形 6"/>
          <p:cNvSpPr/>
          <p:nvPr/>
        </p:nvSpPr>
        <p:spPr>
          <a:xfrm>
            <a:off x="2972065" y="155434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当时中国“一穷二白”</a:t>
            </a:r>
          </a:p>
        </p:txBody>
      </p:sp>
      <p:sp>
        <p:nvSpPr>
          <p:cNvPr id="8" name="矩形 7"/>
          <p:cNvSpPr/>
          <p:nvPr/>
        </p:nvSpPr>
        <p:spPr>
          <a:xfrm>
            <a:off x="6076263" y="2787774"/>
            <a:ext cx="2624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/>
              <a:t>——</a:t>
            </a:r>
            <a:r>
              <a:rPr lang="zh-CN" altLang="en-US" sz="1600" b="1" dirty="0"/>
              <a:t>毛泽东</a:t>
            </a:r>
            <a:r>
              <a:rPr lang="en-US" altLang="zh-CN" sz="1600" b="1" dirty="0"/>
              <a:t>《</a:t>
            </a:r>
            <a:r>
              <a:rPr lang="zh-CN" altLang="en-US" sz="1600" b="1" dirty="0"/>
              <a:t>论十大关系</a:t>
            </a:r>
            <a:r>
              <a:rPr lang="en-US" altLang="zh-CN" sz="1600" b="1" dirty="0"/>
              <a:t>》</a:t>
            </a:r>
            <a:endParaRPr lang="zh-CN" altLang="en-US" sz="1600" dirty="0"/>
          </a:p>
        </p:txBody>
      </p:sp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xmlns="" val="193333817"/>
              </p:ext>
            </p:extLst>
          </p:nvPr>
        </p:nvGraphicFramePr>
        <p:xfrm>
          <a:off x="257910" y="2997894"/>
          <a:ext cx="4536504" cy="173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矩形 19"/>
          <p:cNvSpPr/>
          <p:nvPr/>
        </p:nvSpPr>
        <p:spPr>
          <a:xfrm>
            <a:off x="1152601" y="2872954"/>
            <a:ext cx="3347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2007-2017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年国内生产总值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（单位：亿元）</a:t>
            </a:r>
            <a:endParaRPr lang="zh-CN" altLang="en-US" sz="10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16016" y="321982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成为世界第二大经济体</a:t>
            </a:r>
          </a:p>
        </p:txBody>
      </p:sp>
      <p:sp>
        <p:nvSpPr>
          <p:cNvPr id="14" name="矩形 13"/>
          <p:cNvSpPr/>
          <p:nvPr/>
        </p:nvSpPr>
        <p:spPr>
          <a:xfrm>
            <a:off x="4644008" y="3688686"/>
            <a:ext cx="340013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 smtClean="0">
                <a:latin typeface="+mn-ea"/>
              </a:rPr>
              <a:t>    </a:t>
            </a:r>
            <a:r>
              <a:rPr lang="zh-CN" altLang="zh-CN" sz="1600" b="1" dirty="0" smtClean="0">
                <a:latin typeface="+mn-ea"/>
              </a:rPr>
              <a:t>用</a:t>
            </a: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zh-CN" sz="1600" b="1" dirty="0">
                <a:latin typeface="+mn-ea"/>
              </a:rPr>
              <a:t>的时间走过了西方发达国家</a:t>
            </a: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zh-CN" sz="1600" b="1" dirty="0">
                <a:latin typeface="+mn-ea"/>
              </a:rPr>
              <a:t>甚至几百年走过的</a:t>
            </a:r>
            <a:r>
              <a:rPr lang="zh-CN" altLang="zh-CN" sz="1600" b="1" dirty="0" smtClean="0">
                <a:latin typeface="+mn-ea"/>
              </a:rPr>
              <a:t>路</a:t>
            </a:r>
            <a:r>
              <a:rPr lang="zh-CN" altLang="en-US" sz="1600" b="1" dirty="0" smtClean="0">
                <a:latin typeface="+mn-ea"/>
              </a:rPr>
              <a:t>。</a:t>
            </a:r>
            <a:endParaRPr lang="zh-CN" altLang="en-US" sz="1600" b="1" dirty="0">
              <a:latin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924280" y="3651870"/>
            <a:ext cx="2592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图片1_副本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570599" flipH="1">
            <a:off x="7978339" y="3957409"/>
            <a:ext cx="484068" cy="463205"/>
          </a:xfrm>
          <a:prstGeom prst="rect">
            <a:avLst/>
          </a:prstGeom>
        </p:spPr>
      </p:pic>
      <p:pic>
        <p:nvPicPr>
          <p:cNvPr id="22" name="图片 21" descr="图片1_副本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365656" flipH="1">
            <a:off x="8001364" y="3379079"/>
            <a:ext cx="540000" cy="516726"/>
          </a:xfrm>
          <a:prstGeom prst="rect">
            <a:avLst/>
          </a:prstGeom>
        </p:spPr>
      </p:pic>
      <p:pic>
        <p:nvPicPr>
          <p:cNvPr id="23" name="图片 22" descr="图片1_副本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680933" flipH="1">
            <a:off x="8397361" y="3693304"/>
            <a:ext cx="491949" cy="470746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3096112" y="1923678"/>
            <a:ext cx="2484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74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Graphic spid="9" grpId="0">
        <p:bldAsOne/>
      </p:bldGraphic>
      <p:bldP spid="20" grpId="0"/>
      <p:bldP spid="15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84456" y="4017796"/>
            <a:ext cx="2592000" cy="354154"/>
            <a:chOff x="440" y="3641"/>
            <a:chExt cx="5427" cy="966"/>
          </a:xfrm>
        </p:grpSpPr>
        <p:sp>
          <p:nvSpPr>
            <p:cNvPr id="3" name="Oval 3"/>
            <p:cNvSpPr>
              <a:spLocks noChangeArrowheads="1"/>
            </p:cNvSpPr>
            <p:nvPr/>
          </p:nvSpPr>
          <p:spPr bwMode="auto">
            <a:xfrm>
              <a:off x="440" y="3663"/>
              <a:ext cx="5428" cy="945"/>
            </a:xfrm>
            <a:prstGeom prst="ellipse">
              <a:avLst/>
            </a:prstGeom>
            <a:gradFill rotWithShape="0">
              <a:gsLst>
                <a:gs pos="0">
                  <a:srgbClr val="A80404"/>
                </a:gs>
                <a:gs pos="100000">
                  <a:srgbClr val="D26163"/>
                </a:gs>
              </a:gsLst>
              <a:lin ang="5400000" scaled="1"/>
            </a:gradFill>
            <a:ln w="54000">
              <a:solidFill>
                <a:srgbClr val="A8040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440" y="3641"/>
              <a:ext cx="5428" cy="945"/>
            </a:xfrm>
            <a:prstGeom prst="ellipse">
              <a:avLst/>
            </a:prstGeom>
            <a:gradFill rotWithShape="0">
              <a:gsLst>
                <a:gs pos="0">
                  <a:srgbClr val="D40905"/>
                </a:gs>
                <a:gs pos="100000">
                  <a:srgbClr val="EE9712"/>
                </a:gs>
              </a:gsLst>
              <a:lin ang="5400000" scaled="1"/>
            </a:gradFill>
            <a:ln w="36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charset="-122"/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54" y="3791"/>
              <a:ext cx="3179" cy="706"/>
              <a:chOff x="1554" y="3791"/>
              <a:chExt cx="3179" cy="706"/>
            </a:xfrm>
          </p:grpSpPr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 rot="10800000" flipH="1">
                <a:off x="1554" y="3791"/>
                <a:ext cx="3168" cy="706"/>
              </a:xfrm>
              <a:custGeom>
                <a:avLst/>
                <a:gdLst>
                  <a:gd name="T0" fmla="*/ 0 w 21600"/>
                  <a:gd name="T1" fmla="*/ 9 h 21600"/>
                  <a:gd name="T2" fmla="*/ 0 w 21600"/>
                  <a:gd name="T3" fmla="*/ 0 h 21600"/>
                  <a:gd name="T4" fmla="*/ 220 w 21600"/>
                  <a:gd name="T5" fmla="*/ 26 h 21600"/>
                  <a:gd name="T6" fmla="*/ 205 w 21600"/>
                  <a:gd name="T7" fmla="*/ 9 h 21600"/>
                  <a:gd name="T8" fmla="*/ 521 w 21600"/>
                  <a:gd name="T9" fmla="*/ 6 h 21600"/>
                  <a:gd name="T10" fmla="*/ 401 w 21600"/>
                  <a:gd name="T11" fmla="*/ -8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684" y="9931"/>
                    </a:moveTo>
                    <a:cubicBezTo>
                      <a:pt x="18241" y="5911"/>
                      <a:pt x="14844" y="2868"/>
                      <a:pt x="10800" y="2868"/>
                    </a:cubicBezTo>
                    <a:cubicBezTo>
                      <a:pt x="10618" y="2867"/>
                      <a:pt x="10436" y="2874"/>
                      <a:pt x="10254" y="2886"/>
                    </a:cubicBezTo>
                    <a:lnTo>
                      <a:pt x="10057" y="25"/>
                    </a:lnTo>
                    <a:cubicBezTo>
                      <a:pt x="10304" y="8"/>
                      <a:pt x="10552" y="-1"/>
                      <a:pt x="10800" y="0"/>
                    </a:cubicBezTo>
                    <a:cubicBezTo>
                      <a:pt x="16306" y="0"/>
                      <a:pt x="20931" y="4143"/>
                      <a:pt x="21535" y="9616"/>
                    </a:cubicBezTo>
                    <a:lnTo>
                      <a:pt x="24218" y="9322"/>
                    </a:lnTo>
                    <a:lnTo>
                      <a:pt x="24266" y="10206"/>
                    </a:lnTo>
                    <a:lnTo>
                      <a:pt x="16000" y="10227"/>
                    </a:lnTo>
                    <a:lnTo>
                      <a:pt x="18684" y="99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FD006"/>
                  </a:gs>
                  <a:gs pos="100000">
                    <a:srgbClr val="FCE980"/>
                  </a:gs>
                </a:gsLst>
                <a:lin ang="5400000" scaled="1"/>
              </a:gradFill>
              <a:ln w="360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 rot="10800000">
                <a:off x="1653" y="3791"/>
                <a:ext cx="3080" cy="706"/>
              </a:xfrm>
              <a:custGeom>
                <a:avLst/>
                <a:gdLst>
                  <a:gd name="T0" fmla="*/ 0 w 21600"/>
                  <a:gd name="T1" fmla="*/ 9 h 21600"/>
                  <a:gd name="T2" fmla="*/ 0 w 21600"/>
                  <a:gd name="T3" fmla="*/ 0 h 21600"/>
                  <a:gd name="T4" fmla="*/ 207 w 21600"/>
                  <a:gd name="T5" fmla="*/ 26 h 21600"/>
                  <a:gd name="T6" fmla="*/ 193 w 21600"/>
                  <a:gd name="T7" fmla="*/ 9 h 21600"/>
                  <a:gd name="T8" fmla="*/ 492 w 21600"/>
                  <a:gd name="T9" fmla="*/ 6 h 21600"/>
                  <a:gd name="T10" fmla="*/ 379 w 21600"/>
                  <a:gd name="T11" fmla="*/ -8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8684" y="9931"/>
                    </a:moveTo>
                    <a:cubicBezTo>
                      <a:pt x="18241" y="5911"/>
                      <a:pt x="14844" y="2868"/>
                      <a:pt x="10800" y="2868"/>
                    </a:cubicBezTo>
                    <a:cubicBezTo>
                      <a:pt x="10618" y="2867"/>
                      <a:pt x="10436" y="2874"/>
                      <a:pt x="10254" y="2886"/>
                    </a:cubicBezTo>
                    <a:lnTo>
                      <a:pt x="10057" y="25"/>
                    </a:lnTo>
                    <a:cubicBezTo>
                      <a:pt x="10304" y="8"/>
                      <a:pt x="10552" y="-1"/>
                      <a:pt x="10800" y="0"/>
                    </a:cubicBezTo>
                    <a:cubicBezTo>
                      <a:pt x="16306" y="0"/>
                      <a:pt x="20931" y="4143"/>
                      <a:pt x="21535" y="9616"/>
                    </a:cubicBezTo>
                    <a:lnTo>
                      <a:pt x="24218" y="9322"/>
                    </a:lnTo>
                    <a:lnTo>
                      <a:pt x="24266" y="10206"/>
                    </a:lnTo>
                    <a:lnTo>
                      <a:pt x="16000" y="10227"/>
                    </a:lnTo>
                    <a:lnTo>
                      <a:pt x="18684" y="99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FD006"/>
                  </a:gs>
                  <a:gs pos="100000">
                    <a:srgbClr val="FCE980"/>
                  </a:gs>
                </a:gsLst>
                <a:lin ang="5400000" scaled="1"/>
              </a:gradFill>
              <a:ln w="360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6973999" y="3399926"/>
            <a:ext cx="756000" cy="756000"/>
            <a:chOff x="2549" y="3169"/>
            <a:chExt cx="1225" cy="1301"/>
          </a:xfrm>
        </p:grpSpPr>
        <p:pic>
          <p:nvPicPr>
            <p:cNvPr id="9" name="Picture 3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28" y="4374"/>
              <a:ext cx="667" cy="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Oval 35"/>
            <p:cNvSpPr>
              <a:spLocks noChangeArrowheads="1"/>
            </p:cNvSpPr>
            <p:nvPr/>
          </p:nvSpPr>
          <p:spPr bwMode="auto">
            <a:xfrm>
              <a:off x="2549" y="3180"/>
              <a:ext cx="1225" cy="1225"/>
            </a:xfrm>
            <a:prstGeom prst="ellipse">
              <a:avLst/>
            </a:prstGeom>
            <a:gradFill rotWithShape="0">
              <a:gsLst>
                <a:gs pos="0">
                  <a:srgbClr val="D26163"/>
                </a:gs>
                <a:gs pos="100000">
                  <a:srgbClr val="A80404"/>
                </a:gs>
              </a:gsLst>
              <a:path path="shape">
                <a:fillToRect l="25000" t="29999" r="75000" b="70001"/>
              </a:path>
            </a:gradFill>
            <a:ln w="36000">
              <a:solidFill>
                <a:srgbClr val="A80404"/>
              </a:solidFill>
              <a:round/>
              <a:headEnd/>
              <a:tailEnd/>
            </a:ln>
          </p:spPr>
          <p:txBody>
            <a:bodyPr lIns="108000" tIns="121211" rIns="108000" bIns="63000" anchor="ctr"/>
            <a:lstStyle/>
            <a:p>
              <a:pPr algn="ctr">
                <a:tabLst>
                  <a:tab pos="656650" algn="l"/>
                  <a:tab pos="1313299" algn="l"/>
                </a:tabLst>
              </a:pPr>
              <a:endParaRPr lang="en-US" altLang="zh-CN" sz="6000" b="1" dirty="0">
                <a:solidFill>
                  <a:srgbClr val="FFFFFF"/>
                </a:solidFill>
                <a:ea typeface="宋体" charset="-122"/>
              </a:endParaRPr>
            </a:p>
          </p:txBody>
        </p:sp>
        <p:pic>
          <p:nvPicPr>
            <p:cNvPr id="11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20" y="3169"/>
              <a:ext cx="688" cy="5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7" name="矩形 16"/>
          <p:cNvSpPr/>
          <p:nvPr/>
        </p:nvSpPr>
        <p:spPr>
          <a:xfrm>
            <a:off x="971600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09861" y="1029965"/>
            <a:ext cx="6670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在中国共产党的带领下，中国人民正大步迈向现代化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9" name="TextBox 76"/>
          <p:cNvSpPr txBox="1"/>
          <p:nvPr/>
        </p:nvSpPr>
        <p:spPr>
          <a:xfrm>
            <a:off x="3059833" y="1707654"/>
            <a:ext cx="1928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美国学者费正清：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091277" y="2139702"/>
            <a:ext cx="4788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000364" y="2214560"/>
            <a:ext cx="507209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700" dirty="0" smtClean="0">
                <a:latin typeface="+mn-ea"/>
              </a:rPr>
              <a:t>     </a:t>
            </a:r>
            <a:r>
              <a:rPr lang="zh-CN" altLang="zh-CN" sz="1700" dirty="0" smtClean="0">
                <a:latin typeface="+mn-ea"/>
              </a:rPr>
              <a:t>中国共产党</a:t>
            </a:r>
            <a:r>
              <a:rPr lang="zh-CN" altLang="zh-CN" sz="1700" dirty="0">
                <a:latin typeface="+mn-ea"/>
              </a:rPr>
              <a:t>过去创造了“革命的</a:t>
            </a:r>
            <a:r>
              <a:rPr lang="zh-CN" altLang="zh-CN" sz="1700" dirty="0" smtClean="0">
                <a:latin typeface="+mn-ea"/>
              </a:rPr>
              <a:t>世界奇迹</a:t>
            </a:r>
            <a:r>
              <a:rPr lang="zh-CN" altLang="zh-CN" sz="1700" dirty="0">
                <a:latin typeface="+mn-ea"/>
              </a:rPr>
              <a:t>”，今天又创造了“发展的世界奇迹”。</a:t>
            </a:r>
            <a:endParaRPr lang="zh-CN" altLang="en-US" sz="1700" dirty="0"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199" y="1635646"/>
            <a:ext cx="1808609" cy="120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矩形 23"/>
          <p:cNvSpPr/>
          <p:nvPr/>
        </p:nvSpPr>
        <p:spPr>
          <a:xfrm>
            <a:off x="6745788" y="2963728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经济变革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978829" y="329183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社会</a:t>
            </a:r>
            <a:endParaRPr lang="en-US" altLang="zh-CN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变革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962605" y="329183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政治</a:t>
            </a:r>
            <a:endParaRPr lang="en-US" altLang="zh-CN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变革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71600" y="3148293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向中华民族伟大复兴的目标努力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冲刺</a:t>
            </a:r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259632" y="3589633"/>
            <a:ext cx="4320001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39551" y="3681183"/>
            <a:ext cx="5400601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700" dirty="0" smtClean="0">
                <a:latin typeface="+mn-ea"/>
              </a:rPr>
              <a:t>    </a:t>
            </a:r>
            <a:r>
              <a:rPr lang="zh-CN" altLang="zh-CN" sz="1700" dirty="0" smtClean="0">
                <a:latin typeface="+mn-ea"/>
              </a:rPr>
              <a:t>没有</a:t>
            </a:r>
            <a:r>
              <a:rPr lang="zh-CN" altLang="zh-CN" sz="1700" dirty="0">
                <a:latin typeface="+mn-ea"/>
              </a:rPr>
              <a:t>任何一个民族没有任何一个国家在</a:t>
            </a:r>
            <a:r>
              <a:rPr lang="zh-CN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这么短</a:t>
            </a:r>
            <a:r>
              <a:rPr lang="zh-CN" altLang="zh-CN" sz="1700" dirty="0">
                <a:latin typeface="+mn-ea"/>
              </a:rPr>
              <a:t>的时间内经历过</a:t>
            </a:r>
            <a:r>
              <a:rPr lang="zh-CN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这么大</a:t>
            </a:r>
            <a:r>
              <a:rPr lang="zh-CN" altLang="zh-CN" sz="1700" dirty="0">
                <a:latin typeface="+mn-ea"/>
              </a:rPr>
              <a:t>的制度变革和</a:t>
            </a:r>
            <a:r>
              <a:rPr lang="zh-CN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这么快</a:t>
            </a:r>
            <a:r>
              <a:rPr lang="zh-CN" altLang="zh-CN" sz="1700" dirty="0">
                <a:latin typeface="+mn-ea"/>
              </a:rPr>
              <a:t>的财富增长。</a:t>
            </a:r>
            <a:endParaRPr lang="zh-CN" altLang="en-US" sz="1700" dirty="0">
              <a:latin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296" y="1685465"/>
            <a:ext cx="616794" cy="10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882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4" grpId="0"/>
      <p:bldP spid="25" grpId="0"/>
      <p:bldP spid="26" grpId="0"/>
      <p:bldP spid="27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0627" y="1059582"/>
            <a:ext cx="6755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</a:t>
            </a:r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的自信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还</a:t>
            </a:r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来源于中国政治制度的鲜明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优势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TextBox 76"/>
          <p:cNvSpPr txBox="1"/>
          <p:nvPr/>
        </p:nvSpPr>
        <p:spPr>
          <a:xfrm>
            <a:off x="2481441" y="162635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充分发挥民主集中制的优势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844168" y="2067694"/>
            <a:ext cx="324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63638"/>
            <a:ext cx="1924701" cy="134729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123728" y="2104510"/>
            <a:ext cx="475252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有效</a:t>
            </a:r>
            <a:r>
              <a:rPr lang="zh-CN" altLang="zh-CN" sz="1600" dirty="0">
                <a:latin typeface="+mn-ea"/>
              </a:rPr>
              <a:t>整合社会资源，集中力量办大事，避免出现像美国民主党和共和党两党之间的互相</a:t>
            </a:r>
            <a:r>
              <a:rPr lang="zh-CN" altLang="zh-CN" sz="1600" dirty="0" smtClean="0">
                <a:latin typeface="+mn-ea"/>
              </a:rPr>
              <a:t>掣肘</a:t>
            </a:r>
            <a:r>
              <a:rPr lang="zh-CN" altLang="en-US" sz="1600" dirty="0" smtClean="0">
                <a:latin typeface="+mn-ea"/>
              </a:rPr>
              <a:t>。</a:t>
            </a:r>
            <a:endParaRPr lang="zh-CN" altLang="en-US" sz="1700" dirty="0">
              <a:latin typeface="+mn-ea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664190" y="3184630"/>
            <a:ext cx="3744416" cy="4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保障国家长期发展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规划的连续性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48566" y="3616678"/>
            <a:ext cx="324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23528" y="3688686"/>
            <a:ext cx="329299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比如</a:t>
            </a:r>
            <a:r>
              <a:rPr lang="zh-CN" altLang="zh-CN" sz="1600" dirty="0">
                <a:latin typeface="+mn-ea"/>
              </a:rPr>
              <a:t>第十三个五年规划正在有序进行，有效避免了政策断层。</a:t>
            </a:r>
            <a:endParaRPr lang="zh-CN" altLang="en-US" sz="1700" dirty="0">
              <a:latin typeface="+mn-ea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5089582" y="2962914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建立 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“选拔加选举”的选贤任能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制度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932440" y="3363838"/>
            <a:ext cx="360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788024" y="3393221"/>
            <a:ext cx="41764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干部</a:t>
            </a:r>
            <a:r>
              <a:rPr lang="zh-CN" altLang="zh-CN" sz="1600" dirty="0">
                <a:latin typeface="+mn-ea"/>
              </a:rPr>
              <a:t>晋升必须经过初步考察、征求意见、内部评估、较小范围内的投票等</a:t>
            </a:r>
            <a:r>
              <a:rPr lang="zh-CN" altLang="zh-CN" sz="1600" dirty="0" smtClean="0">
                <a:latin typeface="+mn-ea"/>
              </a:rPr>
              <a:t>程序</a:t>
            </a:r>
            <a:r>
              <a:rPr lang="zh-CN" altLang="en-US" sz="1600" dirty="0" smtClean="0">
                <a:latin typeface="+mn-ea"/>
              </a:rPr>
              <a:t>，</a:t>
            </a:r>
            <a:r>
              <a:rPr lang="zh-CN" altLang="zh-CN" sz="1600" dirty="0"/>
              <a:t>保证了领导干部治理国家的能力和水平。</a:t>
            </a:r>
            <a:endParaRPr lang="zh-CN" altLang="en-US" sz="1700" dirty="0">
              <a:latin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19871" y="2947745"/>
            <a:ext cx="1158631" cy="1287621"/>
            <a:chOff x="2623608" y="2469259"/>
            <a:chExt cx="1158631" cy="1716828"/>
          </a:xfrm>
        </p:grpSpPr>
        <p:grpSp>
          <p:nvGrpSpPr>
            <p:cNvPr id="23" name="Group 69"/>
            <p:cNvGrpSpPr>
              <a:grpSpLocks/>
            </p:cNvGrpSpPr>
            <p:nvPr/>
          </p:nvGrpSpPr>
          <p:grpSpPr bwMode="auto">
            <a:xfrm rot="17045382">
              <a:off x="3114467" y="2950809"/>
              <a:ext cx="1149321" cy="186222"/>
              <a:chOff x="0" y="0"/>
              <a:chExt cx="6705601" cy="531495"/>
            </a:xfrm>
          </p:grpSpPr>
          <p:sp>
            <p:nvSpPr>
              <p:cNvPr id="25" name="Rounded Rectangle 70"/>
              <p:cNvSpPr>
                <a:spLocks noChangeArrowheads="1"/>
              </p:cNvSpPr>
              <p:nvPr/>
            </p:nvSpPr>
            <p:spPr bwMode="auto">
              <a:xfrm>
                <a:off x="5867401" y="116118"/>
                <a:ext cx="838200" cy="304800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/>
                <a:endParaRPr lang="zh-CN" altLang="en-US">
                  <a:noFill/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26" name="Isosceles Triangle 12"/>
              <p:cNvSpPr>
                <a:spLocks noChangeArrowheads="1"/>
              </p:cNvSpPr>
              <p:nvPr/>
            </p:nvSpPr>
            <p:spPr bwMode="auto">
              <a:xfrm rot="-5400000">
                <a:off x="128132" y="92175"/>
                <a:ext cx="81170" cy="337433"/>
              </a:xfrm>
              <a:custGeom>
                <a:avLst/>
                <a:gdLst>
                  <a:gd name="T0" fmla="*/ 428032 w 64009"/>
                  <a:gd name="T1" fmla="*/ 550217 h 266094"/>
                  <a:gd name="T2" fmla="*/ 428032 w 64009"/>
                  <a:gd name="T3" fmla="*/ 806436 h 266094"/>
                  <a:gd name="T4" fmla="*/ 428030 w 64009"/>
                  <a:gd name="T5" fmla="*/ 806436 h 266094"/>
                  <a:gd name="T6" fmla="*/ 428030 w 64009"/>
                  <a:gd name="T7" fmla="*/ 1779324 h 266094"/>
                  <a:gd name="T8" fmla="*/ 0 w 64009"/>
                  <a:gd name="T9" fmla="*/ 1779324 h 266094"/>
                  <a:gd name="T10" fmla="*/ 0 w 64009"/>
                  <a:gd name="T11" fmla="*/ 760253 h 266094"/>
                  <a:gd name="T12" fmla="*/ 1 w 64009"/>
                  <a:gd name="T13" fmla="*/ 760253 h 266094"/>
                  <a:gd name="T14" fmla="*/ 1 w 64009"/>
                  <a:gd name="T15" fmla="*/ 550217 h 266094"/>
                  <a:gd name="T16" fmla="*/ 191823 w 64009"/>
                  <a:gd name="T17" fmla="*/ 0 h 266094"/>
                  <a:gd name="T18" fmla="*/ 236224 w 64009"/>
                  <a:gd name="T19" fmla="*/ 0 h 266094"/>
                  <a:gd name="T20" fmla="*/ 428032 w 64009"/>
                  <a:gd name="T21" fmla="*/ 550217 h 2660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4009"/>
                  <a:gd name="T34" fmla="*/ 0 h 266094"/>
                  <a:gd name="T35" fmla="*/ 64009 w 64009"/>
                  <a:gd name="T36" fmla="*/ 266094 h 2660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4009" h="266094">
                    <a:moveTo>
                      <a:pt x="64009" y="82284"/>
                    </a:moveTo>
                    <a:lnTo>
                      <a:pt x="64009" y="120601"/>
                    </a:lnTo>
                    <a:lnTo>
                      <a:pt x="64008" y="120601"/>
                    </a:lnTo>
                    <a:lnTo>
                      <a:pt x="64008" y="266094"/>
                    </a:lnTo>
                    <a:lnTo>
                      <a:pt x="0" y="266094"/>
                    </a:lnTo>
                    <a:lnTo>
                      <a:pt x="0" y="113694"/>
                    </a:lnTo>
                    <a:lnTo>
                      <a:pt x="1" y="113694"/>
                    </a:lnTo>
                    <a:lnTo>
                      <a:pt x="1" y="82284"/>
                    </a:lnTo>
                    <a:lnTo>
                      <a:pt x="28685" y="0"/>
                    </a:lnTo>
                    <a:lnTo>
                      <a:pt x="35325" y="0"/>
                    </a:lnTo>
                    <a:lnTo>
                      <a:pt x="64009" y="8228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27" name="Rounded Rectangle 72"/>
              <p:cNvSpPr>
                <a:spLocks noChangeArrowheads="1"/>
              </p:cNvSpPr>
              <p:nvPr/>
            </p:nvSpPr>
            <p:spPr bwMode="auto">
              <a:xfrm>
                <a:off x="860238" y="0"/>
                <a:ext cx="2313291" cy="521797"/>
              </a:xfrm>
              <a:prstGeom prst="roundRect">
                <a:avLst>
                  <a:gd name="adj" fmla="val 10718"/>
                </a:avLst>
              </a:prstGeom>
              <a:noFill/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/>
                <a:endParaRPr lang="zh-CN" altLang="en-US">
                  <a:noFill/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28" name="Isosceles Triangle 24"/>
              <p:cNvSpPr>
                <a:spLocks noChangeArrowheads="1"/>
              </p:cNvSpPr>
              <p:nvPr/>
            </p:nvSpPr>
            <p:spPr bwMode="auto">
              <a:xfrm rot="-5400000">
                <a:off x="259015" y="-79428"/>
                <a:ext cx="463820" cy="680652"/>
              </a:xfrm>
              <a:custGeom>
                <a:avLst/>
                <a:gdLst>
                  <a:gd name="T0" fmla="*/ 2445807 w 365760"/>
                  <a:gd name="T1" fmla="*/ 3589193 h 536750"/>
                  <a:gd name="T2" fmla="*/ 0 w 365760"/>
                  <a:gd name="T3" fmla="*/ 3589193 h 536750"/>
                  <a:gd name="T4" fmla="*/ 862796 w 365760"/>
                  <a:gd name="T5" fmla="*/ 0 h 536750"/>
                  <a:gd name="T6" fmla="*/ 1583009 w 365760"/>
                  <a:gd name="T7" fmla="*/ 0 h 536750"/>
                  <a:gd name="T8" fmla="*/ 2445807 w 365760"/>
                  <a:gd name="T9" fmla="*/ 3589193 h 5367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5760"/>
                  <a:gd name="T16" fmla="*/ 0 h 536750"/>
                  <a:gd name="T17" fmla="*/ 365760 w 365760"/>
                  <a:gd name="T18" fmla="*/ 536750 h 5367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5760" h="536750">
                    <a:moveTo>
                      <a:pt x="365760" y="536750"/>
                    </a:moveTo>
                    <a:lnTo>
                      <a:pt x="0" y="536750"/>
                    </a:lnTo>
                    <a:lnTo>
                      <a:pt x="129028" y="0"/>
                    </a:lnTo>
                    <a:lnTo>
                      <a:pt x="236732" y="0"/>
                    </a:lnTo>
                    <a:lnTo>
                      <a:pt x="365760" y="536750"/>
                    </a:lnTo>
                    <a:close/>
                  </a:path>
                </a:pathLst>
              </a:custGeom>
              <a:noFill/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29" name="Freeform 74"/>
              <p:cNvSpPr>
                <a:spLocks noChangeAspect="1" noChangeArrowheads="1"/>
              </p:cNvSpPr>
              <p:nvPr/>
            </p:nvSpPr>
            <p:spPr bwMode="auto">
              <a:xfrm>
                <a:off x="3165774" y="0"/>
                <a:ext cx="3363053" cy="521797"/>
              </a:xfrm>
              <a:custGeom>
                <a:avLst/>
                <a:gdLst>
                  <a:gd name="T0" fmla="*/ 2147483647 w 3084"/>
                  <a:gd name="T1" fmla="*/ 2147483647 h 476"/>
                  <a:gd name="T2" fmla="*/ 2147483647 w 3084"/>
                  <a:gd name="T3" fmla="*/ 2147483647 h 476"/>
                  <a:gd name="T4" fmla="*/ 2147483647 w 3084"/>
                  <a:gd name="T5" fmla="*/ 2147483647 h 476"/>
                  <a:gd name="T6" fmla="*/ 2147483647 w 3084"/>
                  <a:gd name="T7" fmla="*/ 2147483647 h 476"/>
                  <a:gd name="T8" fmla="*/ 0 w 3084"/>
                  <a:gd name="T9" fmla="*/ 2147483647 h 476"/>
                  <a:gd name="T10" fmla="*/ 0 w 3084"/>
                  <a:gd name="T11" fmla="*/ 0 h 476"/>
                  <a:gd name="T12" fmla="*/ 2147483647 w 3084"/>
                  <a:gd name="T13" fmla="*/ 2147483647 h 476"/>
                  <a:gd name="T14" fmla="*/ 2147483647 w 3084"/>
                  <a:gd name="T15" fmla="*/ 2147483647 h 476"/>
                  <a:gd name="T16" fmla="*/ 2147483647 w 3084"/>
                  <a:gd name="T17" fmla="*/ 2147483647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84"/>
                  <a:gd name="T28" fmla="*/ 0 h 476"/>
                  <a:gd name="T29" fmla="*/ 3084 w 3084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84" h="476">
                    <a:moveTo>
                      <a:pt x="3065" y="68"/>
                    </a:moveTo>
                    <a:cubicBezTo>
                      <a:pt x="3084" y="85"/>
                      <a:pt x="3079" y="397"/>
                      <a:pt x="3064" y="414"/>
                    </a:cubicBezTo>
                    <a:cubicBezTo>
                      <a:pt x="3049" y="431"/>
                      <a:pt x="2891" y="455"/>
                      <a:pt x="2791" y="458"/>
                    </a:cubicBezTo>
                    <a:cubicBezTo>
                      <a:pt x="208" y="456"/>
                      <a:pt x="208" y="456"/>
                      <a:pt x="208" y="456"/>
                    </a:cubicBezTo>
                    <a:cubicBezTo>
                      <a:pt x="105" y="449"/>
                      <a:pt x="44" y="462"/>
                      <a:pt x="0" y="47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9" y="21"/>
                      <a:pt x="126" y="25"/>
                      <a:pt x="219" y="28"/>
                    </a:cubicBezTo>
                    <a:cubicBezTo>
                      <a:pt x="2786" y="43"/>
                      <a:pt x="2786" y="43"/>
                      <a:pt x="2786" y="43"/>
                    </a:cubicBezTo>
                    <a:cubicBezTo>
                      <a:pt x="2890" y="40"/>
                      <a:pt x="3045" y="51"/>
                      <a:pt x="3065" y="68"/>
                    </a:cubicBezTo>
                    <a:close/>
                  </a:path>
                </a:pathLst>
              </a:custGeom>
              <a:noFill/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endParaRPr lang="zh-CN" altLang="en-US">
                  <a:noFill/>
                </a:endParaRPr>
              </a:p>
            </p:txBody>
          </p:sp>
          <p:sp>
            <p:nvSpPr>
              <p:cNvPr id="30" name="Rectangle 75"/>
              <p:cNvSpPr>
                <a:spLocks noChangeArrowheads="1"/>
              </p:cNvSpPr>
              <p:nvPr/>
            </p:nvSpPr>
            <p:spPr bwMode="auto">
              <a:xfrm>
                <a:off x="3109412" y="0"/>
                <a:ext cx="57977" cy="52179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/>
                <a:endParaRPr lang="zh-CN" altLang="en-US">
                  <a:noFill/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31" name="Rounded Rectangle 76"/>
              <p:cNvSpPr>
                <a:spLocks noChangeArrowheads="1"/>
              </p:cNvSpPr>
              <p:nvPr/>
            </p:nvSpPr>
            <p:spPr bwMode="auto">
              <a:xfrm>
                <a:off x="827859" y="5797"/>
                <a:ext cx="57977" cy="510202"/>
              </a:xfrm>
              <a:prstGeom prst="roundRect">
                <a:avLst>
                  <a:gd name="adj" fmla="val 36856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/>
                <a:endParaRPr lang="zh-CN" altLang="en-US">
                  <a:noFill/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32" name="Rounded Rectangle 77"/>
              <p:cNvSpPr>
                <a:spLocks noChangeArrowheads="1"/>
              </p:cNvSpPr>
              <p:nvPr/>
            </p:nvSpPr>
            <p:spPr bwMode="auto">
              <a:xfrm>
                <a:off x="6160841" y="28575"/>
                <a:ext cx="164592" cy="502920"/>
              </a:xfrm>
              <a:prstGeom prst="roundRect">
                <a:avLst>
                  <a:gd name="adj" fmla="val 19810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/>
                <a:endParaRPr lang="zh-CN" altLang="en-US">
                  <a:noFill/>
                  <a:latin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33" name="Rounded Rectangle 78"/>
              <p:cNvSpPr>
                <a:spLocks noChangeArrowheads="1"/>
              </p:cNvSpPr>
              <p:nvPr/>
            </p:nvSpPr>
            <p:spPr bwMode="auto">
              <a:xfrm>
                <a:off x="4614635" y="201462"/>
                <a:ext cx="1816646" cy="164592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/>
                <a:endParaRPr lang="zh-CN" altLang="en-US">
                  <a:noFill/>
                  <a:latin typeface="Calibri" pitchFamily="34" charset="0"/>
                  <a:sym typeface="Calibri" pitchFamily="34" charset="0"/>
                </a:endParaRPr>
              </a:p>
            </p:txBody>
          </p:sp>
          <p:grpSp>
            <p:nvGrpSpPr>
              <p:cNvPr id="34" name="Group 79"/>
              <p:cNvGrpSpPr>
                <a:grpSpLocks/>
              </p:cNvGrpSpPr>
              <p:nvPr/>
            </p:nvGrpSpPr>
            <p:grpSpPr bwMode="auto">
              <a:xfrm>
                <a:off x="4767243" y="256179"/>
                <a:ext cx="1511430" cy="55159"/>
                <a:chOff x="0" y="0"/>
                <a:chExt cx="1706048" cy="55159"/>
              </a:xfrm>
            </p:grpSpPr>
            <p:sp>
              <p:nvSpPr>
                <p:cNvPr id="35" name="Straight Connector 80"/>
                <p:cNvSpPr>
                  <a:spLocks noChangeShapeType="1"/>
                </p:cNvSpPr>
                <p:nvPr/>
              </p:nvSpPr>
              <p:spPr bwMode="auto">
                <a:xfrm>
                  <a:off x="0" y="55158"/>
                  <a:ext cx="1706048" cy="1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zh-CN" altLang="en-US">
                    <a:noFill/>
                  </a:endParaRPr>
                </a:p>
              </p:txBody>
            </p:sp>
            <p:sp>
              <p:nvSpPr>
                <p:cNvPr id="36" name="Straight Connector 81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706048" cy="1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zh-CN" altLang="en-US">
                    <a:noFill/>
                  </a:endParaRPr>
                </a:p>
              </p:txBody>
            </p:sp>
          </p:grpSp>
        </p:grpSp>
        <p:sp>
          <p:nvSpPr>
            <p:cNvPr id="24" name="Oval 1"/>
            <p:cNvSpPr>
              <a:spLocks noChangeArrowheads="1"/>
            </p:cNvSpPr>
            <p:nvPr/>
          </p:nvSpPr>
          <p:spPr bwMode="auto">
            <a:xfrm flipV="1">
              <a:off x="2623608" y="3531835"/>
              <a:ext cx="867097" cy="654252"/>
            </a:xfrm>
            <a:custGeom>
              <a:avLst/>
              <a:gdLst>
                <a:gd name="T0" fmla="*/ 48 w 4239998"/>
                <a:gd name="T1" fmla="*/ 2 h 1601996"/>
                <a:gd name="T2" fmla="*/ 472 w 4239998"/>
                <a:gd name="T3" fmla="*/ 0 h 1601996"/>
                <a:gd name="T4" fmla="*/ 243 w 4239998"/>
                <a:gd name="T5" fmla="*/ 9 h 1601996"/>
                <a:gd name="T6" fmla="*/ 603 w 4239998"/>
                <a:gd name="T7" fmla="*/ 5 h 1601996"/>
                <a:gd name="T8" fmla="*/ 508 w 4239998"/>
                <a:gd name="T9" fmla="*/ 12 h 1601996"/>
                <a:gd name="T10" fmla="*/ 838 w 4239998"/>
                <a:gd name="T11" fmla="*/ 12 h 16019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39998"/>
                <a:gd name="T19" fmla="*/ 0 h 1601996"/>
                <a:gd name="T20" fmla="*/ 4239998 w 4239998"/>
                <a:gd name="T21" fmla="*/ 1601996 h 16019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39998" h="1601996">
                  <a:moveTo>
                    <a:pt x="245299" y="254963"/>
                  </a:moveTo>
                  <a:cubicBezTo>
                    <a:pt x="-863677" y="1360431"/>
                    <a:pt x="2132100" y="-204513"/>
                    <a:pt x="2391408" y="22950"/>
                  </a:cubicBezTo>
                  <a:cubicBezTo>
                    <a:pt x="2650716" y="250413"/>
                    <a:pt x="1035732" y="916879"/>
                    <a:pt x="1227937" y="1128420"/>
                  </a:cubicBezTo>
                  <a:cubicBezTo>
                    <a:pt x="1420142" y="1339961"/>
                    <a:pt x="2747199" y="578149"/>
                    <a:pt x="3053325" y="718986"/>
                  </a:cubicBezTo>
                  <a:cubicBezTo>
                    <a:pt x="3359451" y="859823"/>
                    <a:pt x="2443839" y="1384997"/>
                    <a:pt x="2573379" y="1564010"/>
                  </a:cubicBezTo>
                  <a:cubicBezTo>
                    <a:pt x="2702919" y="1743023"/>
                    <a:pt x="3247996" y="1008811"/>
                    <a:pt x="4239998" y="1601996"/>
                  </a:cubicBezTo>
                </a:path>
              </a:pathLst>
            </a:custGeom>
            <a:noFill/>
            <a:ln w="28575" cap="rnd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solidFill>
                  <a:schemeClr val="tx2"/>
                </a:solidFill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1600122"/>
            <a:ext cx="2232248" cy="154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7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3" grpId="0"/>
      <p:bldP spid="14" grpId="0"/>
      <p:bldP spid="16" grpId="0"/>
      <p:bldP spid="18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99857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59632" y="1059582"/>
            <a:ext cx="5780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</a:t>
            </a:r>
            <a:r>
              <a:rPr lang="zh-CN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在世界上的影响力日益</a:t>
            </a:r>
            <a:r>
              <a:rPr lang="zh-CN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增强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7" name="图片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074" y="2347246"/>
            <a:ext cx="358439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628"/>
          <a:stretch/>
        </p:blipFill>
        <p:spPr>
          <a:xfrm>
            <a:off x="4932040" y="1635646"/>
            <a:ext cx="777258" cy="598819"/>
          </a:xfrm>
          <a:prstGeom prst="rect">
            <a:avLst/>
          </a:prstGeom>
        </p:spPr>
      </p:pic>
      <p:sp>
        <p:nvSpPr>
          <p:cNvPr id="11" name="矩形 10">
            <a:hlinkClick r:id="rId2" action="ppaction://hlinkfile"/>
          </p:cNvPr>
          <p:cNvSpPr/>
          <p:nvPr/>
        </p:nvSpPr>
        <p:spPr>
          <a:xfrm>
            <a:off x="5725300" y="1615729"/>
            <a:ext cx="3167180" cy="68198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[</a:t>
            </a:r>
            <a:r>
              <a:rPr lang="zh-CN" altLang="en-US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视频</a:t>
            </a:r>
            <a:r>
              <a:rPr lang="en-US" altLang="zh-CN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]</a:t>
            </a:r>
            <a:r>
              <a:rPr lang="zh-CN" altLang="en-US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：共建</a:t>
            </a:r>
            <a:r>
              <a:rPr lang="zh-CN" altLang="en-US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美好</a:t>
            </a:r>
            <a:r>
              <a:rPr lang="zh-CN" altLang="en-US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世界，</a:t>
            </a:r>
            <a:endParaRPr lang="en-US" altLang="zh-CN" b="1" dirty="0" smtClean="0">
              <a:solidFill>
                <a:schemeClr val="tx2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r">
              <a:lnSpc>
                <a:spcPct val="110000"/>
              </a:lnSpc>
            </a:pPr>
            <a:r>
              <a:rPr lang="zh-CN" altLang="en-US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听听</a:t>
            </a:r>
            <a:r>
              <a:rPr lang="zh-CN" altLang="en-US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各国政党代表怎么说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611560" y="2985417"/>
            <a:ext cx="4320480" cy="1386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700" b="1" dirty="0" smtClean="0">
                <a:latin typeface="+mn-ea"/>
              </a:rPr>
              <a:t>    2017</a:t>
            </a:r>
            <a:r>
              <a:rPr lang="zh-CN" altLang="zh-CN" sz="1700" b="1" dirty="0">
                <a:latin typeface="+mn-ea"/>
              </a:rPr>
              <a:t>年</a:t>
            </a:r>
            <a:r>
              <a:rPr lang="en-US" altLang="zh-CN" sz="1700" b="1" dirty="0">
                <a:latin typeface="+mn-ea"/>
              </a:rPr>
              <a:t>11</a:t>
            </a:r>
            <a:r>
              <a:rPr lang="zh-CN" altLang="zh-CN" sz="1700" b="1" dirty="0">
                <a:latin typeface="+mn-ea"/>
              </a:rPr>
              <a:t>月</a:t>
            </a:r>
            <a:r>
              <a:rPr lang="en-US" altLang="zh-CN" sz="1700" b="1" dirty="0">
                <a:latin typeface="+mn-ea"/>
              </a:rPr>
              <a:t>30</a:t>
            </a:r>
            <a:r>
              <a:rPr lang="zh-CN" altLang="zh-CN" sz="1700" b="1" dirty="0">
                <a:latin typeface="+mn-ea"/>
              </a:rPr>
              <a:t>日至</a:t>
            </a:r>
            <a:r>
              <a:rPr lang="en-US" altLang="zh-CN" sz="1700" b="1" dirty="0">
                <a:latin typeface="+mn-ea"/>
              </a:rPr>
              <a:t>12</a:t>
            </a:r>
            <a:r>
              <a:rPr lang="zh-CN" altLang="zh-CN" sz="1700" b="1" dirty="0">
                <a:latin typeface="+mn-ea"/>
              </a:rPr>
              <a:t>月</a:t>
            </a:r>
            <a:r>
              <a:rPr lang="en-US" altLang="zh-CN" sz="1700" b="1" dirty="0">
                <a:latin typeface="+mn-ea"/>
              </a:rPr>
              <a:t>3</a:t>
            </a:r>
            <a:r>
              <a:rPr lang="zh-CN" altLang="zh-CN" sz="1700" b="1" dirty="0">
                <a:latin typeface="+mn-ea"/>
              </a:rPr>
              <a:t>日，中国共产党与世界政党高层对话会在北京</a:t>
            </a:r>
            <a:r>
              <a:rPr lang="zh-CN" altLang="zh-CN" sz="1700" b="1" dirty="0" smtClean="0">
                <a:latin typeface="+mn-ea"/>
              </a:rPr>
              <a:t>举行</a:t>
            </a:r>
            <a:r>
              <a:rPr lang="zh-CN" altLang="en-US" sz="1700" b="1" dirty="0" smtClean="0">
                <a:latin typeface="+mn-ea"/>
              </a:rPr>
              <a:t>。</a:t>
            </a:r>
            <a:endParaRPr lang="en-US" altLang="zh-CN" sz="1700" b="1" dirty="0" smtClean="0">
              <a:latin typeface="+mn-ea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sz="1700" b="1" dirty="0">
                <a:solidFill>
                  <a:schemeClr val="accent2"/>
                </a:solidFill>
                <a:latin typeface="+mn-ea"/>
                <a:ea typeface="微软雅黑" pitchFamily="34" charset="-122"/>
              </a:rPr>
              <a:t> </a:t>
            </a:r>
            <a:r>
              <a:rPr lang="en-US" altLang="zh-CN" sz="1700" b="1" dirty="0" smtClean="0">
                <a:solidFill>
                  <a:schemeClr val="accent2"/>
                </a:solidFill>
                <a:latin typeface="+mn-ea"/>
                <a:ea typeface="微软雅黑" pitchFamily="34" charset="-122"/>
              </a:rPr>
              <a:t>   </a:t>
            </a:r>
            <a:r>
              <a:rPr lang="en-US" altLang="zh-CN" sz="17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120</a:t>
            </a:r>
            <a:r>
              <a:rPr lang="zh-CN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多个</a:t>
            </a:r>
            <a:r>
              <a:rPr lang="zh-CN" altLang="zh-CN" sz="1700" b="1" dirty="0">
                <a:latin typeface="+mn-ea"/>
              </a:rPr>
              <a:t>国家</a:t>
            </a:r>
            <a:r>
              <a:rPr lang="en-US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zh-CN" sz="17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多个</a:t>
            </a:r>
            <a:r>
              <a:rPr lang="zh-CN" altLang="zh-CN" sz="1700" b="1" dirty="0">
                <a:latin typeface="+mn-ea"/>
              </a:rPr>
              <a:t>政党和政治组织领导人通过这一平台相互沟通、深入交流</a:t>
            </a:r>
            <a:r>
              <a:rPr lang="zh-CN" altLang="zh-CN" sz="1700" b="1" dirty="0" smtClean="0">
                <a:latin typeface="+mn-ea"/>
              </a:rPr>
              <a:t>。</a:t>
            </a:r>
            <a:endParaRPr lang="zh-CN" altLang="en-US" sz="1700" b="1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8" t="12635" r="3069" b="17879"/>
          <a:stretch/>
        </p:blipFill>
        <p:spPr>
          <a:xfrm>
            <a:off x="794817" y="1635646"/>
            <a:ext cx="3993207" cy="11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99857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064141"/>
            <a:ext cx="1238250" cy="1143000"/>
          </a:xfrm>
          <a:prstGeom prst="rect">
            <a:avLst/>
          </a:prstGeom>
        </p:spPr>
      </p:pic>
      <p:sp>
        <p:nvSpPr>
          <p:cNvPr id="5" name="TextBox 76"/>
          <p:cNvSpPr txBox="1"/>
          <p:nvPr/>
        </p:nvSpPr>
        <p:spPr>
          <a:xfrm>
            <a:off x="2123728" y="1142246"/>
            <a:ext cx="171072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香港</a:t>
            </a:r>
            <a:r>
              <a:rPr lang="en-US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文汇报</a:t>
            </a:r>
            <a:r>
              <a:rPr lang="en-US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342319" y="1496189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907704" y="1533005"/>
            <a:ext cx="331236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中国共产党</a:t>
            </a:r>
            <a:r>
              <a:rPr lang="zh-CN" altLang="zh-CN" sz="1600" dirty="0">
                <a:latin typeface="+mn-ea"/>
              </a:rPr>
              <a:t>的所有重要决策，都适应了国家的规模和复杂性。</a:t>
            </a:r>
            <a:endParaRPr lang="zh-CN" altLang="en-US" sz="1700" dirty="0">
              <a:latin typeface="+mn-ea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755576" y="2288277"/>
            <a:ext cx="24609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德国</a:t>
            </a:r>
            <a:r>
              <a:rPr lang="zh-CN" altLang="zh-CN" sz="17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学者夫</a:t>
            </a:r>
            <a:r>
              <a:rPr lang="zh-CN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罗里扬·卢佩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974167" y="2642220"/>
            <a:ext cx="288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79511" y="2679036"/>
            <a:ext cx="432280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中共</a:t>
            </a:r>
            <a:r>
              <a:rPr lang="zh-CN" altLang="zh-CN" sz="1600" dirty="0">
                <a:latin typeface="+mn-ea"/>
              </a:rPr>
              <a:t>的一大优势是走务实道路，不仅取得经济奇迹，也在国际上赢得越来越多的认可</a:t>
            </a:r>
            <a:r>
              <a:rPr lang="zh-CN" altLang="zh-CN" sz="1600" dirty="0" smtClean="0">
                <a:latin typeface="+mn-ea"/>
              </a:rPr>
              <a:t>。</a:t>
            </a:r>
            <a:endParaRPr lang="zh-CN" altLang="en-US" sz="1700" dirty="0">
              <a:latin typeface="+mn-ea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2555776" y="3441943"/>
            <a:ext cx="1928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英国</a:t>
            </a:r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广播公司网站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628024" y="3795886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907704" y="3832702"/>
            <a:ext cx="324036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对</a:t>
            </a:r>
            <a:r>
              <a:rPr lang="zh-CN" altLang="zh-CN" sz="1600" dirty="0">
                <a:latin typeface="+mn-ea"/>
              </a:rPr>
              <a:t>中共对自身行为方式所抱有的高度自信心和自豪感印象深刻。</a:t>
            </a:r>
            <a:endParaRPr lang="zh-CN" altLang="en-US" sz="1700" dirty="0"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88822"/>
            <a:ext cx="1917762" cy="767104"/>
          </a:xfrm>
          <a:prstGeom prst="rect">
            <a:avLst/>
          </a:prstGeom>
        </p:spPr>
      </p:pic>
      <p:sp>
        <p:nvSpPr>
          <p:cNvPr id="17" name="TextBox 76"/>
          <p:cNvSpPr txBox="1"/>
          <p:nvPr/>
        </p:nvSpPr>
        <p:spPr>
          <a:xfrm>
            <a:off x="7107763" y="1275606"/>
            <a:ext cx="1928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西班牙</a:t>
            </a:r>
            <a:r>
              <a:rPr lang="en-US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起义报</a:t>
            </a:r>
            <a:r>
              <a:rPr lang="en-US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446775" y="1707654"/>
            <a:ext cx="21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220072" y="1809045"/>
            <a:ext cx="381642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中国</a:t>
            </a:r>
            <a:r>
              <a:rPr lang="zh-CN" altLang="zh-CN" sz="1600" dirty="0">
                <a:latin typeface="+mn-ea"/>
              </a:rPr>
              <a:t>的社会主义方案将这个亚洲大国从帝国主义灾难中解救出来，让它的经济、技术和科学发展走上世界之</a:t>
            </a:r>
            <a:r>
              <a:rPr lang="zh-CN" altLang="zh-CN" sz="1600" dirty="0" smtClean="0">
                <a:latin typeface="+mn-ea"/>
              </a:rPr>
              <a:t>巅</a:t>
            </a:r>
            <a:r>
              <a:rPr lang="zh-CN" altLang="en-US" sz="1600" dirty="0" smtClean="0">
                <a:latin typeface="+mn-ea"/>
              </a:rPr>
              <a:t>。</a:t>
            </a:r>
            <a:endParaRPr lang="zh-CN" altLang="en-US" sz="1700" dirty="0">
              <a:latin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3" y="1131590"/>
            <a:ext cx="1068834" cy="679779"/>
          </a:xfrm>
          <a:prstGeom prst="rect">
            <a:avLst/>
          </a:prstGeom>
        </p:spPr>
      </p:pic>
      <p:sp>
        <p:nvSpPr>
          <p:cNvPr id="22" name="TextBox 76"/>
          <p:cNvSpPr txBox="1"/>
          <p:nvPr/>
        </p:nvSpPr>
        <p:spPr>
          <a:xfrm>
            <a:off x="6525746" y="3060710"/>
            <a:ext cx="2364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7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孟加拉国《每日星报》</a:t>
            </a:r>
            <a:endParaRPr lang="zh-CN" altLang="en-US" sz="17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652440" y="3507854"/>
            <a:ext cx="288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514388" y="3516044"/>
            <a:ext cx="336459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smtClean="0">
                <a:latin typeface="+mn-ea"/>
              </a:rPr>
              <a:t>    </a:t>
            </a:r>
            <a:r>
              <a:rPr lang="zh-CN" altLang="zh-CN" sz="1600" dirty="0" smtClean="0">
                <a:latin typeface="+mn-ea"/>
              </a:rPr>
              <a:t>中国共产党</a:t>
            </a:r>
            <a:r>
              <a:rPr lang="zh-CN" altLang="zh-CN" sz="1600" dirty="0">
                <a:latin typeface="+mn-ea"/>
              </a:rPr>
              <a:t>的执政制度似乎天生就为中国民众而生的，这一体制的成效是显而易见的。</a:t>
            </a:r>
            <a:endParaRPr lang="zh-CN" altLang="en-US" sz="1700" dirty="0">
              <a:latin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343" y="2931790"/>
            <a:ext cx="1653857" cy="4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90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2" grpId="0"/>
      <p:bldP spid="14" grpId="0"/>
      <p:bldP spid="17" grpId="0"/>
      <p:bldP spid="19" grpId="0"/>
      <p:bldP spid="22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57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261516"/>
            <a:ext cx="2948154" cy="12382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06059" y="1131590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西方</a:t>
            </a:r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的现代化</a:t>
            </a:r>
            <a:r>
              <a:rPr lang="en-US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1533191"/>
            <a:ext cx="504056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700" b="1" dirty="0" smtClean="0">
                <a:latin typeface="+mn-ea"/>
              </a:rPr>
              <a:t>    </a:t>
            </a:r>
            <a:r>
              <a:rPr lang="zh-CN" altLang="zh-CN" sz="1700" b="1" dirty="0" smtClean="0">
                <a:latin typeface="+mn-ea"/>
              </a:rPr>
              <a:t>大国</a:t>
            </a:r>
            <a:r>
              <a:rPr lang="zh-CN" altLang="zh-CN" sz="1700" b="1" dirty="0">
                <a:latin typeface="+mn-ea"/>
              </a:rPr>
              <a:t>崛起的道路充满了血腥和暴力</a:t>
            </a:r>
            <a:r>
              <a:rPr lang="zh-CN" altLang="zh-CN" sz="1700" b="1" dirty="0" smtClean="0">
                <a:latin typeface="+mn-ea"/>
              </a:rPr>
              <a:t>，</a:t>
            </a:r>
            <a:r>
              <a:rPr lang="zh-CN" altLang="en-US" sz="1700" b="1" dirty="0" smtClean="0">
                <a:latin typeface="+mn-ea"/>
              </a:rPr>
              <a:t>他们</a:t>
            </a:r>
            <a:r>
              <a:rPr lang="zh-CN" altLang="zh-CN" sz="1700" b="1" dirty="0" smtClean="0">
                <a:latin typeface="+mn-ea"/>
              </a:rPr>
              <a:t>通过</a:t>
            </a:r>
            <a:r>
              <a:rPr lang="zh-CN" altLang="zh-CN" sz="1700" b="1" dirty="0">
                <a:latin typeface="+mn-ea"/>
              </a:rPr>
              <a:t>殖民掠夺和海外扩张完成了资本主义原始积累。</a:t>
            </a:r>
            <a:endParaRPr lang="zh-CN" altLang="en-US" sz="1700" b="1" dirty="0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41753" y="2418442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中国开展现代化</a:t>
            </a:r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r>
              <a:rPr lang="en-US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04255" y="3291830"/>
            <a:ext cx="65540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latin typeface="华文楷体" pitchFamily="2" charset="-122"/>
                <a:ea typeface="华文楷体" pitchFamily="2" charset="-122"/>
              </a:rPr>
              <a:t>    “</a:t>
            </a:r>
            <a:r>
              <a:rPr lang="zh-CN" altLang="zh-CN" b="1" dirty="0">
                <a:latin typeface="华文楷体" pitchFamily="2" charset="-122"/>
                <a:ea typeface="华文楷体" pitchFamily="2" charset="-122"/>
              </a:rPr>
              <a:t>中国特色社会主义拓展了发展中国家走向现代化的途径，为解决人类问题贡献了中国智慧、提供了中国</a:t>
            </a:r>
            <a:r>
              <a:rPr lang="zh-CN" altLang="zh-CN" b="1" dirty="0" smtClean="0">
                <a:latin typeface="华文楷体" pitchFamily="2" charset="-122"/>
                <a:ea typeface="华文楷体" pitchFamily="2" charset="-122"/>
              </a:rPr>
              <a:t>方案。</a:t>
            </a:r>
            <a:r>
              <a:rPr lang="en-US" altLang="zh-CN" b="1" dirty="0" smtClean="0">
                <a:latin typeface="华文楷体" pitchFamily="2" charset="-122"/>
                <a:ea typeface="华文楷体" pitchFamily="2" charset="-122"/>
              </a:rPr>
              <a:t>”</a:t>
            </a:r>
            <a:endParaRPr lang="zh-CN" altLang="en-US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3928" y="4063854"/>
            <a:ext cx="4608512" cy="380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700" b="1" dirty="0">
                <a:latin typeface="+mn-ea"/>
              </a:rPr>
              <a:t>——</a:t>
            </a:r>
            <a:r>
              <a:rPr lang="zh-CN" altLang="zh-CN" sz="1700" b="1" dirty="0">
                <a:latin typeface="+mn-ea"/>
              </a:rPr>
              <a:t>习近平总书记在“</a:t>
            </a:r>
            <a:r>
              <a:rPr lang="en-US" altLang="zh-CN" sz="1700" b="1" dirty="0">
                <a:latin typeface="+mn-ea"/>
              </a:rPr>
              <a:t>7·26”</a:t>
            </a:r>
            <a:r>
              <a:rPr lang="zh-CN" altLang="en-US" sz="1700" b="1" dirty="0">
                <a:latin typeface="+mn-ea"/>
              </a:rPr>
              <a:t>的</a:t>
            </a:r>
            <a:r>
              <a:rPr lang="zh-CN" altLang="zh-CN" sz="1700" b="1" dirty="0">
                <a:latin typeface="+mn-ea"/>
              </a:rPr>
              <a:t>重要讲话</a:t>
            </a:r>
            <a:endParaRPr lang="zh-CN" altLang="en-US" sz="1700" b="1" dirty="0"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179521"/>
            <a:ext cx="1702201" cy="243271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776421" y="2859782"/>
            <a:ext cx="5586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没有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公式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没有模式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自身力量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实践探索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提供借鉴</a:t>
            </a:r>
            <a:endParaRPr lang="zh-CN" altLang="en-US" sz="17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0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  <p:bldP spid="7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57" y="195486"/>
            <a:ext cx="5128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中国共产党人最有理由自信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TextBox 76"/>
          <p:cNvSpPr txBox="1"/>
          <p:nvPr/>
        </p:nvSpPr>
        <p:spPr>
          <a:xfrm>
            <a:off x="2411760" y="307580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积极</a:t>
            </a:r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促进“一带一路”国际合作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76056" y="3517146"/>
            <a:ext cx="360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079798" y="3956510"/>
            <a:ext cx="54006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——</a:t>
            </a:r>
            <a:r>
              <a:rPr lang="zh-CN" altLang="zh-CN" dirty="0" smtClean="0"/>
              <a:t>打造</a:t>
            </a:r>
            <a:r>
              <a:rPr lang="zh-CN" altLang="zh-CN" dirty="0"/>
              <a:t>国际合作新平台，增添共同发展新动力。</a:t>
            </a:r>
            <a:endParaRPr lang="zh-CN" altLang="en-US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8270" y="3579862"/>
            <a:ext cx="543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政策沟通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设施联通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贸易畅通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资金融通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民心相通</a:t>
            </a:r>
            <a:endParaRPr lang="en-US" altLang="zh-CN" sz="17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99792" y="1635646"/>
            <a:ext cx="5400600" cy="695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zh-CN" sz="1700" b="1" dirty="0"/>
              <a:t>与当今世界其他制度体系相比较，中国特色社会主义显示出了强大活力和生命力。</a:t>
            </a:r>
            <a:endParaRPr lang="zh-CN" altLang="en-US" sz="1700" b="1" dirty="0"/>
          </a:p>
        </p:txBody>
      </p:sp>
      <p:sp>
        <p:nvSpPr>
          <p:cNvPr id="19" name="矩形 18"/>
          <p:cNvSpPr/>
          <p:nvPr/>
        </p:nvSpPr>
        <p:spPr>
          <a:xfrm>
            <a:off x="2662480" y="2363042"/>
            <a:ext cx="4645824" cy="381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1700" b="1" dirty="0" smtClean="0"/>
              <a:t>中</a:t>
            </a:r>
            <a:r>
              <a:rPr lang="zh-CN" altLang="zh-CN" sz="1700" b="1" dirty="0" smtClean="0"/>
              <a:t>国</a:t>
            </a:r>
            <a:r>
              <a:rPr lang="zh-CN" altLang="zh-CN" sz="1700" b="1" dirty="0"/>
              <a:t>的发展为其他国家提供了丰富的机遇。</a:t>
            </a:r>
            <a:endParaRPr lang="zh-CN" altLang="en-US" sz="17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1906" y="2735448"/>
            <a:ext cx="2398566" cy="176294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611560" y="987574"/>
            <a:ext cx="1911108" cy="1827790"/>
            <a:chOff x="716676" y="1031992"/>
            <a:chExt cx="1911108" cy="182779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6676" y="1031992"/>
              <a:ext cx="1911108" cy="182779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187624" y="2191965"/>
              <a:ext cx="9028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itchFamily="2" charset="-122"/>
                  <a:ea typeface="黑体" pitchFamily="2" charset="-122"/>
                </a:rPr>
                <a:t>中国方案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2411760" y="1122298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实现民族复兴伟业、书写人类更好社会制度的高度自信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700432" y="1563638"/>
            <a:ext cx="576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15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18" grpId="0"/>
      <p:bldP spid="19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814927" y="2067694"/>
            <a:ext cx="537615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949770" y="3435846"/>
            <a:ext cx="5412156" cy="0"/>
          </a:xfrm>
          <a:prstGeom prst="line">
            <a:avLst/>
          </a:prstGeom>
          <a:ln w="95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08304" y="241822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24"/>
          <p:cNvGrpSpPr/>
          <p:nvPr/>
        </p:nvGrpSpPr>
        <p:grpSpPr>
          <a:xfrm>
            <a:off x="1132258" y="963706"/>
            <a:ext cx="6392070" cy="1031980"/>
            <a:chOff x="1029725" y="915566"/>
            <a:chExt cx="6682618" cy="12715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9918" y="915566"/>
              <a:ext cx="2795936" cy="127154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339752" y="1556123"/>
              <a:ext cx="1489820" cy="61624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E71E17"/>
                  </a:solidFill>
                  <a:latin typeface="微软雅黑" pitchFamily="34" charset="-122"/>
                  <a:ea typeface="微软雅黑" pitchFamily="34" charset="-122"/>
                </a:rPr>
                <a:t>第四章</a:t>
              </a:r>
              <a:endParaRPr lang="zh-CN" altLang="en-US" sz="2800" b="1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2" name="图片 11" descr="飞鸟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725" y="1219900"/>
              <a:ext cx="1262380" cy="701040"/>
            </a:xfrm>
            <a:prstGeom prst="rect">
              <a:avLst/>
            </a:prstGeom>
          </p:spPr>
        </p:pic>
        <p:pic>
          <p:nvPicPr>
            <p:cNvPr id="24" name="图片 23" descr="飞鸟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1698" y="1477319"/>
              <a:ext cx="950645" cy="527924"/>
            </a:xfrm>
            <a:prstGeom prst="rect">
              <a:avLst/>
            </a:prstGeom>
          </p:spPr>
        </p:pic>
      </p:grpSp>
      <p:cxnSp>
        <p:nvCxnSpPr>
          <p:cNvPr id="17" name="直接连接符 16"/>
          <p:cNvCxnSpPr/>
          <p:nvPr/>
        </p:nvCxnSpPr>
        <p:spPr>
          <a:xfrm>
            <a:off x="1790479" y="3147814"/>
            <a:ext cx="537615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691680" y="2211710"/>
            <a:ext cx="566393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从严治党 开创未来</a:t>
            </a:r>
            <a:endParaRPr lang="zh-CN" altLang="en-US" sz="4800" b="1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5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1814927" y="2067694"/>
            <a:ext cx="537615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949770" y="3435846"/>
            <a:ext cx="5412156" cy="0"/>
          </a:xfrm>
          <a:prstGeom prst="line">
            <a:avLst/>
          </a:prstGeom>
          <a:ln w="95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08304" y="241822"/>
            <a:ext cx="1643074" cy="38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组合 24"/>
          <p:cNvGrpSpPr/>
          <p:nvPr/>
        </p:nvGrpSpPr>
        <p:grpSpPr>
          <a:xfrm>
            <a:off x="1132258" y="963706"/>
            <a:ext cx="6392070" cy="1031980"/>
            <a:chOff x="1029725" y="915566"/>
            <a:chExt cx="6682618" cy="12715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39918" y="915566"/>
              <a:ext cx="2795936" cy="127154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339752" y="1556123"/>
              <a:ext cx="1489820" cy="61624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E71E17"/>
                  </a:solidFill>
                  <a:latin typeface="微软雅黑" pitchFamily="34" charset="-122"/>
                  <a:ea typeface="微软雅黑" pitchFamily="34" charset="-122"/>
                </a:rPr>
                <a:t>第一章</a:t>
              </a:r>
              <a:endParaRPr lang="zh-CN" altLang="en-US" sz="2800" b="1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2" name="图片 11" descr="飞鸟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725" y="1219900"/>
              <a:ext cx="1262380" cy="701040"/>
            </a:xfrm>
            <a:prstGeom prst="rect">
              <a:avLst/>
            </a:prstGeom>
          </p:spPr>
        </p:pic>
        <p:pic>
          <p:nvPicPr>
            <p:cNvPr id="24" name="图片 23" descr="飞鸟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1698" y="1477319"/>
              <a:ext cx="950645" cy="527924"/>
            </a:xfrm>
            <a:prstGeom prst="rect">
              <a:avLst/>
            </a:prstGeom>
          </p:spPr>
        </p:pic>
      </p:grpSp>
      <p:cxnSp>
        <p:nvCxnSpPr>
          <p:cNvPr id="17" name="直接连接符 16"/>
          <p:cNvCxnSpPr/>
          <p:nvPr/>
        </p:nvCxnSpPr>
        <p:spPr>
          <a:xfrm>
            <a:off x="1790479" y="3147814"/>
            <a:ext cx="5376152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691680" y="2211710"/>
            <a:ext cx="566393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zh-CN" sz="4800" b="1" dirty="0" smtClean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走进</a:t>
            </a:r>
            <a:r>
              <a:rPr lang="zh-CN" altLang="zh-CN" sz="4800" b="1" dirty="0">
                <a:solidFill>
                  <a:srgbClr val="E71E17"/>
                </a:solidFill>
                <a:latin typeface="微软雅黑" pitchFamily="34" charset="-122"/>
                <a:ea typeface="微软雅黑" pitchFamily="34" charset="-122"/>
              </a:rPr>
              <a:t>共产党人的初心</a:t>
            </a:r>
            <a:endParaRPr lang="zh-CN" altLang="en-US" sz="4800" b="1" dirty="0">
              <a:solidFill>
                <a:srgbClr val="E71E17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5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57" y="195486"/>
            <a:ext cx="368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从严治党 开创未来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5688" y="1109953"/>
            <a:ext cx="7961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坚持以党的政治建设为统领，坚决维护党中央权威和集中统一领导。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14678" y="1630914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党的政治建设是党的根本性建设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72330" y="2071684"/>
            <a:ext cx="360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57158" y="2857502"/>
            <a:ext cx="5715040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保证全党服从中央，坚持党中央权威和集中统一领导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928662" y="3286130"/>
            <a:ext cx="540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timg (61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684" y="1643056"/>
            <a:ext cx="1734556" cy="10715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00100" y="3714758"/>
            <a:ext cx="507209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1600" dirty="0" smtClean="0"/>
              <a:t>对党中央作出的决策部署，要不折不扣落到实处</a:t>
            </a:r>
            <a:endParaRPr lang="en-US" altLang="zh-CN" sz="1600" dirty="0" smtClean="0"/>
          </a:p>
          <a:p>
            <a:pPr indent="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1600" dirty="0" smtClean="0"/>
              <a:t>以实际行动维护党中央一锤定音、定于一尊的权威</a:t>
            </a:r>
            <a:endParaRPr lang="zh-CN" altLang="en-US" sz="1600" dirty="0"/>
          </a:p>
        </p:txBody>
      </p:sp>
      <p:grpSp>
        <p:nvGrpSpPr>
          <p:cNvPr id="18" name="组合 100"/>
          <p:cNvGrpSpPr/>
          <p:nvPr/>
        </p:nvGrpSpPr>
        <p:grpSpPr>
          <a:xfrm>
            <a:off x="1214414" y="3360815"/>
            <a:ext cx="1267342" cy="353943"/>
            <a:chOff x="6429389" y="2891678"/>
            <a:chExt cx="1267342" cy="353943"/>
          </a:xfrm>
        </p:grpSpPr>
        <p:grpSp>
          <p:nvGrpSpPr>
            <p:cNvPr id="19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6640031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统一意志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" name="组合 100"/>
          <p:cNvGrpSpPr/>
          <p:nvPr/>
        </p:nvGrpSpPr>
        <p:grpSpPr>
          <a:xfrm>
            <a:off x="3876162" y="3360815"/>
            <a:ext cx="1267342" cy="353943"/>
            <a:chOff x="6429389" y="2891678"/>
            <a:chExt cx="1267342" cy="353943"/>
          </a:xfrm>
        </p:grpSpPr>
        <p:grpSp>
          <p:nvGrpSpPr>
            <p:cNvPr id="29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6640031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步调一致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3" name="组合 100"/>
          <p:cNvGrpSpPr/>
          <p:nvPr/>
        </p:nvGrpSpPr>
        <p:grpSpPr>
          <a:xfrm>
            <a:off x="2518840" y="3360815"/>
            <a:ext cx="1267342" cy="353943"/>
            <a:chOff x="6429389" y="2891678"/>
            <a:chExt cx="1267342" cy="353943"/>
          </a:xfrm>
        </p:grpSpPr>
        <p:grpSp>
          <p:nvGrpSpPr>
            <p:cNvPr id="34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6640031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统一行动</a:t>
              </a:r>
              <a:endParaRPr lang="zh-CN" alt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143636" y="2143122"/>
            <a:ext cx="2857520" cy="2247747"/>
            <a:chOff x="6215074" y="2357436"/>
            <a:chExt cx="2504674" cy="1961995"/>
          </a:xfrm>
        </p:grpSpPr>
        <p:pic>
          <p:nvPicPr>
            <p:cNvPr id="25" name="图片 24" descr="timg (2)_副本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15074" y="2357436"/>
              <a:ext cx="2504674" cy="1961995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7606445" y="2580088"/>
              <a:ext cx="8002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党中央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3357570" y="2143122"/>
            <a:ext cx="4143388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1600" dirty="0" smtClean="0"/>
              <a:t>政治建设一直贯穿党的建设实践中</a:t>
            </a:r>
            <a:endParaRPr lang="en-US" altLang="zh-CN" sz="1600" dirty="0" smtClean="0"/>
          </a:p>
          <a:p>
            <a:pPr indent="25200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1600" dirty="0" smtClean="0"/>
              <a:t>党的政治建设决定党的建设方向和效果</a:t>
            </a:r>
          </a:p>
        </p:txBody>
      </p:sp>
    </p:spTree>
    <p:extLst>
      <p:ext uri="{BB962C8B-B14F-4D97-AF65-F5344CB8AC3E}">
        <p14:creationId xmlns:p14="http://schemas.microsoft.com/office/powerpoint/2010/main" xmlns="" val="3615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57" y="195486"/>
            <a:ext cx="368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从严治党 开创未来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00100" y="1071552"/>
            <a:ext cx="7703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锲而不舍落实中央八项规定精神，保持党同人民群众的血肉联系。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86116" y="1571618"/>
            <a:ext cx="2340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截至</a:t>
            </a:r>
            <a:r>
              <a:rPr lang="en-US" dirty="0" smtClean="0"/>
              <a:t>2017</a:t>
            </a:r>
            <a:r>
              <a:rPr lang="zh-CN" altLang="en-US" dirty="0" smtClean="0"/>
              <a:t>年</a:t>
            </a:r>
            <a:r>
              <a:rPr lang="en-US" dirty="0" smtClean="0"/>
              <a:t>8</a:t>
            </a:r>
            <a:r>
              <a:rPr lang="zh-CN" altLang="en-US" dirty="0" smtClean="0"/>
              <a:t>月底</a:t>
            </a:r>
            <a:r>
              <a:rPr lang="en-US" altLang="zh-CN" dirty="0" smtClean="0"/>
              <a:t>——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286116" y="1928808"/>
            <a:ext cx="5783635" cy="1073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52000">
              <a:lnSpc>
                <a:spcPct val="125000"/>
              </a:lnSpc>
              <a:buFont typeface="Wingdings" pitchFamily="2" charset="2"/>
              <a:buChar char="ü"/>
            </a:pPr>
            <a:r>
              <a:rPr lang="zh-CN" altLang="en-US" sz="1700" dirty="0" smtClean="0"/>
              <a:t>查处违反中央八项规定精神问题</a:t>
            </a:r>
            <a:r>
              <a:rPr 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18.43</a:t>
            </a:r>
            <a:r>
              <a:rPr lang="zh-CN" alt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700" dirty="0" smtClean="0"/>
              <a:t>起</a:t>
            </a:r>
            <a:endParaRPr lang="en-US" altLang="zh-CN" sz="1700" dirty="0" smtClean="0"/>
          </a:p>
          <a:p>
            <a:pPr indent="-252000">
              <a:lnSpc>
                <a:spcPct val="125000"/>
              </a:lnSpc>
              <a:buFont typeface="Wingdings" pitchFamily="2" charset="2"/>
              <a:buChar char="ü"/>
            </a:pPr>
            <a:r>
              <a:rPr lang="zh-CN" altLang="en-US" sz="1700" dirty="0" smtClean="0"/>
              <a:t>处理党员干部</a:t>
            </a:r>
            <a:r>
              <a:rPr 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25.02</a:t>
            </a:r>
            <a:r>
              <a:rPr lang="zh-CN" alt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700" dirty="0" smtClean="0"/>
              <a:t>人，给予党纪政纪处分</a:t>
            </a:r>
            <a:r>
              <a:rPr 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13.61</a:t>
            </a:r>
            <a:r>
              <a:rPr lang="zh-CN" alt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700" dirty="0" smtClean="0"/>
              <a:t>人</a:t>
            </a:r>
            <a:endParaRPr lang="en-US" altLang="zh-CN" sz="1700" dirty="0" smtClean="0"/>
          </a:p>
          <a:p>
            <a:pPr indent="-252000">
              <a:lnSpc>
                <a:spcPct val="125000"/>
              </a:lnSpc>
              <a:buFont typeface="Wingdings" pitchFamily="2" charset="2"/>
              <a:buChar char="ü"/>
            </a:pPr>
            <a:r>
              <a:rPr lang="zh-CN" altLang="en-US" sz="1700" dirty="0" smtClean="0"/>
              <a:t>中央纪委共通报曝光</a:t>
            </a:r>
            <a:r>
              <a:rPr 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32</a:t>
            </a:r>
            <a:r>
              <a:rPr lang="zh-CN" alt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批</a:t>
            </a:r>
            <a:r>
              <a:rPr 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173</a:t>
            </a:r>
            <a:r>
              <a:rPr lang="zh-CN" altLang="en-US" sz="1700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起</a:t>
            </a:r>
            <a:r>
              <a:rPr lang="zh-CN" altLang="en-US" sz="1700" dirty="0" smtClean="0"/>
              <a:t>典型问题</a:t>
            </a:r>
            <a:endParaRPr lang="zh-CN" altLang="en-US" sz="1700" dirty="0"/>
          </a:p>
        </p:txBody>
      </p:sp>
      <p:pic>
        <p:nvPicPr>
          <p:cNvPr id="22" name="图片 21" descr="timg (7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1846655"/>
            <a:ext cx="3084408" cy="2439607"/>
          </a:xfrm>
          <a:prstGeom prst="rect">
            <a:avLst/>
          </a:prstGeom>
        </p:spPr>
      </p:pic>
      <p:graphicFrame>
        <p:nvGraphicFramePr>
          <p:cNvPr id="23" name="图表 22"/>
          <p:cNvGraphicFramePr/>
          <p:nvPr/>
        </p:nvGraphicFramePr>
        <p:xfrm>
          <a:off x="3428992" y="3000378"/>
          <a:ext cx="3643338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 3"/>
          <p:cNvSpPr/>
          <p:nvPr/>
        </p:nvSpPr>
        <p:spPr>
          <a:xfrm rot="3656153">
            <a:off x="5240588" y="3292348"/>
            <a:ext cx="618634" cy="749539"/>
          </a:xfrm>
          <a:prstGeom prst="swooshArrow">
            <a:avLst>
              <a:gd name="adj1" fmla="val 18973"/>
              <a:gd name="adj2" fmla="val 25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7" name="组合 16"/>
          <p:cNvGrpSpPr/>
          <p:nvPr/>
        </p:nvGrpSpPr>
        <p:grpSpPr>
          <a:xfrm>
            <a:off x="7072298" y="3209044"/>
            <a:ext cx="1928858" cy="1220094"/>
            <a:chOff x="6929422" y="3286130"/>
            <a:chExt cx="1928858" cy="1220094"/>
          </a:xfrm>
        </p:grpSpPr>
        <p:sp>
          <p:nvSpPr>
            <p:cNvPr id="16" name="云形标注 15"/>
            <p:cNvSpPr/>
            <p:nvPr/>
          </p:nvSpPr>
          <p:spPr>
            <a:xfrm>
              <a:off x="6929422" y="3286130"/>
              <a:ext cx="1928858" cy="1214446"/>
            </a:xfrm>
            <a:prstGeom prst="cloudCallout">
              <a:avLst>
                <a:gd name="adj1" fmla="val -75026"/>
                <a:gd name="adj2" fmla="val -2061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072330" y="3429006"/>
              <a:ext cx="1785950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zh-CN" altLang="en-US" sz="1600" dirty="0" smtClean="0">
                  <a:solidFill>
                    <a:srgbClr val="C00000"/>
                  </a:solidFill>
                  <a:latin typeface="黑体" pitchFamily="2" charset="-122"/>
                  <a:ea typeface="黑体" pitchFamily="2" charset="-122"/>
                </a:rPr>
                <a:t>  在查处的问题中，违纪行为占比逐年减少</a:t>
              </a:r>
            </a:p>
            <a:p>
              <a:endParaRPr lang="zh-CN" altLang="en-US" sz="1600" dirty="0">
                <a:solidFill>
                  <a:srgbClr val="C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15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4" grpId="0"/>
      <p:bldGraphic spid="2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5000628" y="1928808"/>
            <a:ext cx="3714776" cy="2571768"/>
          </a:xfrm>
          <a:prstGeom prst="rect">
            <a:avLst/>
          </a:prstGeom>
          <a:noFill/>
          <a:ln w="3175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99857" y="195486"/>
            <a:ext cx="368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从严治党 开创未来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90158" y="1071552"/>
            <a:ext cx="5896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全面加强纪律建设，用严明的纪律管全党治全党。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348" y="1696535"/>
            <a:ext cx="385765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 smtClean="0">
                <a:latin typeface="+mn-ea"/>
              </a:rPr>
              <a:t>    党的十八大以来，一系列具有标志性、引领性的党内法规陆续出台，制度“笼子”越扎越紧</a:t>
            </a:r>
            <a:r>
              <a:rPr lang="en-US" altLang="zh-CN" dirty="0" smtClean="0">
                <a:latin typeface="+mn-ea"/>
              </a:rPr>
              <a:t>——</a:t>
            </a:r>
            <a:endParaRPr lang="zh-CN" altLang="en-US" dirty="0">
              <a:latin typeface="+mn-ea"/>
            </a:endParaRPr>
          </a:p>
        </p:txBody>
      </p:sp>
      <p:pic>
        <p:nvPicPr>
          <p:cNvPr id="25" name="图片 24" descr="QQ截图2018013120365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ADA"/>
              </a:clrFrom>
              <a:clrTo>
                <a:srgbClr val="FFFAD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199" y="2857502"/>
            <a:ext cx="4085677" cy="780952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785786" y="3695611"/>
            <a:ext cx="3721130" cy="662089"/>
            <a:chOff x="785786" y="3624173"/>
            <a:chExt cx="3721130" cy="662089"/>
          </a:xfrm>
        </p:grpSpPr>
        <p:pic>
          <p:nvPicPr>
            <p:cNvPr id="29" name="图片 28" descr="QQ截图20180131180455_副本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CF4"/>
                </a:clrFrom>
                <a:clrTo>
                  <a:srgbClr val="FFFC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5786" y="3624173"/>
              <a:ext cx="3721130" cy="662089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1357290" y="3786196"/>
              <a:ext cx="2582758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较为完备的党内法规体系</a:t>
              </a:r>
              <a:endParaRPr lang="zh-CN" altLang="en-US" sz="17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138233" y="1571618"/>
            <a:ext cx="1071570" cy="1214446"/>
            <a:chOff x="5000628" y="1788676"/>
            <a:chExt cx="1071570" cy="1214446"/>
          </a:xfrm>
        </p:grpSpPr>
        <p:pic>
          <p:nvPicPr>
            <p:cNvPr id="33" name="图片 32" descr="QQ截图20180131204557_副本.png"/>
            <p:cNvPicPr>
              <a:picLocks noChangeAspect="1"/>
            </p:cNvPicPr>
            <p:nvPr/>
          </p:nvPicPr>
          <p:blipFill>
            <a:blip r:embed="rId4"/>
            <a:srcRect r="82807"/>
            <a:stretch>
              <a:fillRect/>
            </a:stretch>
          </p:blipFill>
          <p:spPr>
            <a:xfrm>
              <a:off x="5000628" y="1788676"/>
              <a:ext cx="1071570" cy="1214446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5066795" y="250305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政治纪律</a:t>
              </a:r>
              <a:endParaRPr lang="zh-CN" altLang="en-US" sz="1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209671" y="2714626"/>
            <a:ext cx="1005403" cy="1217190"/>
            <a:chOff x="6357950" y="1785932"/>
            <a:chExt cx="1005403" cy="1217190"/>
          </a:xfrm>
        </p:grpSpPr>
        <p:pic>
          <p:nvPicPr>
            <p:cNvPr id="39" name="图片 38" descr="QQ截图20180131204557_副本.png"/>
            <p:cNvPicPr>
              <a:picLocks noChangeAspect="1"/>
            </p:cNvPicPr>
            <p:nvPr/>
          </p:nvPicPr>
          <p:blipFill>
            <a:blip r:embed="rId4"/>
            <a:srcRect l="33882" r="50000"/>
            <a:stretch>
              <a:fillRect/>
            </a:stretch>
          </p:blipFill>
          <p:spPr>
            <a:xfrm>
              <a:off x="6357950" y="1785932"/>
              <a:ext cx="1000132" cy="121719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6357950" y="2428874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群众纪律</a:t>
              </a:r>
              <a:endParaRPr lang="zh-CN" altLang="en-US" sz="1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567125" y="1571618"/>
            <a:ext cx="1010674" cy="1214446"/>
            <a:chOff x="7567125" y="1643056"/>
            <a:chExt cx="1010674" cy="1214446"/>
          </a:xfrm>
        </p:grpSpPr>
        <p:pic>
          <p:nvPicPr>
            <p:cNvPr id="45" name="图片 44" descr="QQ截图20180131204557_副本.png"/>
            <p:cNvPicPr>
              <a:picLocks noChangeAspect="1"/>
            </p:cNvPicPr>
            <p:nvPr/>
          </p:nvPicPr>
          <p:blipFill>
            <a:blip r:embed="rId4"/>
            <a:srcRect l="67183" r="16230"/>
            <a:stretch>
              <a:fillRect/>
            </a:stretch>
          </p:blipFill>
          <p:spPr>
            <a:xfrm>
              <a:off x="7567125" y="1643056"/>
              <a:ext cx="1000132" cy="1214446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7572396" y="235743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廉洁纪律</a:t>
              </a:r>
              <a:endParaRPr lang="zh-CN" altLang="en-US" sz="1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24117" y="1571618"/>
            <a:ext cx="1005403" cy="1214446"/>
            <a:chOff x="5143504" y="2928940"/>
            <a:chExt cx="1005403" cy="1214446"/>
          </a:xfrm>
        </p:grpSpPr>
        <p:pic>
          <p:nvPicPr>
            <p:cNvPr id="47" name="图片 46" descr="QQ截图20180131204557_副本.png"/>
            <p:cNvPicPr>
              <a:picLocks noChangeAspect="1"/>
            </p:cNvPicPr>
            <p:nvPr/>
          </p:nvPicPr>
          <p:blipFill>
            <a:blip r:embed="rId4"/>
            <a:srcRect l="17728" r="66085"/>
            <a:stretch>
              <a:fillRect/>
            </a:stretch>
          </p:blipFill>
          <p:spPr>
            <a:xfrm>
              <a:off x="5143504" y="2928940"/>
              <a:ext cx="1000132" cy="1214446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5143504" y="3643320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组织纪律</a:t>
              </a:r>
              <a:endParaRPr lang="zh-CN" altLang="en-US" sz="1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418846" y="2714626"/>
            <a:ext cx="1005403" cy="1225104"/>
            <a:chOff x="6286512" y="3143254"/>
            <a:chExt cx="1005403" cy="1225104"/>
          </a:xfrm>
        </p:grpSpPr>
        <p:pic>
          <p:nvPicPr>
            <p:cNvPr id="50" name="图片 49" descr="QQ截图20180131204557_副本.png"/>
            <p:cNvPicPr>
              <a:picLocks noChangeAspect="1"/>
            </p:cNvPicPr>
            <p:nvPr/>
          </p:nvPicPr>
          <p:blipFill>
            <a:blip r:embed="rId4"/>
            <a:srcRect l="83319"/>
            <a:stretch>
              <a:fillRect/>
            </a:stretch>
          </p:blipFill>
          <p:spPr>
            <a:xfrm>
              <a:off x="6286512" y="3143254"/>
              <a:ext cx="1000132" cy="1225104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6286512" y="3804832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工作纪律</a:t>
              </a:r>
              <a:endParaRPr lang="zh-CN" altLang="en-US" sz="1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543210" y="2714626"/>
            <a:ext cx="1029318" cy="1214446"/>
            <a:chOff x="7477043" y="3143254"/>
            <a:chExt cx="1029318" cy="1214446"/>
          </a:xfrm>
        </p:grpSpPr>
        <p:pic>
          <p:nvPicPr>
            <p:cNvPr id="53" name="图片 52" descr="QQ截图20180131204557_副本.png"/>
            <p:cNvPicPr>
              <a:picLocks noChangeAspect="1"/>
            </p:cNvPicPr>
            <p:nvPr/>
          </p:nvPicPr>
          <p:blipFill>
            <a:blip r:embed="rId4"/>
            <a:srcRect l="50000" r="32908"/>
            <a:stretch>
              <a:fillRect/>
            </a:stretch>
          </p:blipFill>
          <p:spPr>
            <a:xfrm>
              <a:off x="7477043" y="3143254"/>
              <a:ext cx="1014588" cy="1214446"/>
            </a:xfrm>
            <a:prstGeom prst="rect">
              <a:avLst/>
            </a:prstGeom>
          </p:spPr>
        </p:pic>
        <p:sp>
          <p:nvSpPr>
            <p:cNvPr id="54" name="矩形 53"/>
            <p:cNvSpPr/>
            <p:nvPr/>
          </p:nvSpPr>
          <p:spPr>
            <a:xfrm>
              <a:off x="7500958" y="3804832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生活纪律</a:t>
              </a:r>
              <a:endParaRPr lang="zh-CN" altLang="en-US" sz="1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5286380" y="398836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中国共产党纪律处分条例</a:t>
            </a:r>
            <a:r>
              <a:rPr lang="en-US" altLang="zh-CN" b="1" dirty="0" smtClean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b="1" dirty="0">
              <a:solidFill>
                <a:srgbClr val="E2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/>
      <p:bldP spid="15" grpId="0"/>
      <p:bldP spid="6" grpId="0"/>
      <p:bldP spid="5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57" y="195486"/>
            <a:ext cx="368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从严治党 开创未来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8794" y="1109953"/>
            <a:ext cx="538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深化标本兼治，夺取反腐败斗争压倒性胜利。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3" name="组合 25"/>
          <p:cNvGrpSpPr/>
          <p:nvPr/>
        </p:nvGrpSpPr>
        <p:grpSpPr>
          <a:xfrm>
            <a:off x="7429520" y="1785932"/>
            <a:ext cx="648000" cy="714378"/>
            <a:chOff x="852166" y="1826429"/>
            <a:chExt cx="648000" cy="714378"/>
          </a:xfrm>
        </p:grpSpPr>
        <p:grpSp>
          <p:nvGrpSpPr>
            <p:cNvPr id="4" name="组合 7"/>
            <p:cNvGrpSpPr/>
            <p:nvPr/>
          </p:nvGrpSpPr>
          <p:grpSpPr>
            <a:xfrm>
              <a:off x="857223" y="1857372"/>
              <a:ext cx="642942" cy="683435"/>
              <a:chOff x="1526341" y="2714618"/>
              <a:chExt cx="703218" cy="997303"/>
            </a:xfrm>
          </p:grpSpPr>
          <p:sp>
            <p:nvSpPr>
              <p:cNvPr id="52" name="矩形 7"/>
              <p:cNvSpPr/>
              <p:nvPr/>
            </p:nvSpPr>
            <p:spPr>
              <a:xfrm>
                <a:off x="1526341" y="2714618"/>
                <a:ext cx="669375" cy="893062"/>
              </a:xfrm>
              <a:prstGeom prst="rect">
                <a:avLst/>
              </a:prstGeom>
              <a:noFill/>
              <a:ln>
                <a:solidFill>
                  <a:srgbClr val="E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 rot="10800000" flipH="1">
                <a:off x="1560184" y="3131596"/>
                <a:ext cx="669375" cy="2317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rot="16200000" flipH="1">
                <a:off x="1427062" y="3264522"/>
                <a:ext cx="893061" cy="1737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矩形 50"/>
            <p:cNvSpPr/>
            <p:nvPr/>
          </p:nvSpPr>
          <p:spPr>
            <a:xfrm>
              <a:off x="852166" y="1826429"/>
              <a:ext cx="648000" cy="540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E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标</a:t>
              </a:r>
              <a:endParaRPr lang="zh-CN" altLang="en-US" sz="3600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26"/>
          <p:cNvGrpSpPr/>
          <p:nvPr/>
        </p:nvGrpSpPr>
        <p:grpSpPr>
          <a:xfrm>
            <a:off x="5197520" y="1811815"/>
            <a:ext cx="2232000" cy="612000"/>
            <a:chOff x="1482182" y="1857370"/>
            <a:chExt cx="2304000" cy="612000"/>
          </a:xfrm>
        </p:grpSpPr>
        <p:sp>
          <p:nvSpPr>
            <p:cNvPr id="56" name="矩形 55"/>
            <p:cNvSpPr/>
            <p:nvPr/>
          </p:nvSpPr>
          <p:spPr>
            <a:xfrm>
              <a:off x="1482182" y="1857370"/>
              <a:ext cx="2304000" cy="612000"/>
            </a:xfrm>
            <a:prstGeom prst="rect">
              <a:avLst/>
            </a:prstGeom>
            <a:solidFill>
              <a:srgbClr val="E20000"/>
            </a:solidFill>
            <a:ln>
              <a:solidFill>
                <a:srgbClr val="E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500166" y="1988104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要敢于用治标的利器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27"/>
          <p:cNvGrpSpPr/>
          <p:nvPr/>
        </p:nvGrpSpPr>
        <p:grpSpPr>
          <a:xfrm>
            <a:off x="2214546" y="1806757"/>
            <a:ext cx="647999" cy="688497"/>
            <a:chOff x="852166" y="1852312"/>
            <a:chExt cx="647999" cy="688497"/>
          </a:xfrm>
        </p:grpSpPr>
        <p:grpSp>
          <p:nvGrpSpPr>
            <p:cNvPr id="7" name="组合 7"/>
            <p:cNvGrpSpPr/>
            <p:nvPr/>
          </p:nvGrpSpPr>
          <p:grpSpPr>
            <a:xfrm>
              <a:off x="857223" y="1857368"/>
              <a:ext cx="642942" cy="683441"/>
              <a:chOff x="1526341" y="2714610"/>
              <a:chExt cx="703218" cy="997311"/>
            </a:xfrm>
          </p:grpSpPr>
          <p:sp>
            <p:nvSpPr>
              <p:cNvPr id="61" name="矩形 7"/>
              <p:cNvSpPr/>
              <p:nvPr/>
            </p:nvSpPr>
            <p:spPr>
              <a:xfrm>
                <a:off x="1526341" y="2714610"/>
                <a:ext cx="669375" cy="893059"/>
              </a:xfrm>
              <a:prstGeom prst="rect">
                <a:avLst/>
              </a:prstGeom>
              <a:noFill/>
              <a:ln>
                <a:solidFill>
                  <a:srgbClr val="E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rot="10800000" flipH="1">
                <a:off x="1560184" y="3131596"/>
                <a:ext cx="669375" cy="2317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rot="16200000" flipH="1">
                <a:off x="1427062" y="3264522"/>
                <a:ext cx="893061" cy="1737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矩形 59"/>
            <p:cNvSpPr/>
            <p:nvPr/>
          </p:nvSpPr>
          <p:spPr>
            <a:xfrm>
              <a:off x="852166" y="1852312"/>
              <a:ext cx="646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E20000"/>
                  </a:solidFill>
                  <a:latin typeface="微软雅黑" pitchFamily="34" charset="-122"/>
                  <a:ea typeface="微软雅黑" pitchFamily="34" charset="-122"/>
                </a:rPr>
                <a:t>本</a:t>
              </a:r>
              <a:endParaRPr lang="zh-CN" altLang="en-US" sz="3600" b="1" dirty="0">
                <a:solidFill>
                  <a:srgbClr val="E2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" name="组合 33"/>
          <p:cNvGrpSpPr/>
          <p:nvPr/>
        </p:nvGrpSpPr>
        <p:grpSpPr>
          <a:xfrm>
            <a:off x="2857488" y="1811815"/>
            <a:ext cx="2214578" cy="612000"/>
            <a:chOff x="1500166" y="1857370"/>
            <a:chExt cx="2214578" cy="612000"/>
          </a:xfrm>
        </p:grpSpPr>
        <p:sp>
          <p:nvSpPr>
            <p:cNvPr id="65" name="矩形 64"/>
            <p:cNvSpPr/>
            <p:nvPr/>
          </p:nvSpPr>
          <p:spPr>
            <a:xfrm>
              <a:off x="1500166" y="1857370"/>
              <a:ext cx="2214578" cy="612000"/>
            </a:xfrm>
            <a:prstGeom prst="rect">
              <a:avLst/>
            </a:prstGeom>
            <a:solidFill>
              <a:srgbClr val="E20000"/>
            </a:solidFill>
            <a:ln>
              <a:solidFill>
                <a:srgbClr val="E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1606923" y="1988104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要夯实治本的基础</a:t>
              </a:r>
            </a:p>
          </p:txBody>
        </p:sp>
      </p:grpSp>
      <p:pic>
        <p:nvPicPr>
          <p:cNvPr id="32" name="图片 31" descr="u=2104285775,2851066126&amp;fm=21&amp;gp=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1500180"/>
            <a:ext cx="1428760" cy="106914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928694" y="2786064"/>
            <a:ext cx="7500990" cy="1571636"/>
          </a:xfrm>
          <a:prstGeom prst="rect">
            <a:avLst/>
          </a:prstGeom>
          <a:noFill/>
          <a:ln w="6350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 descr="2d0zt083gw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40" t="4762" r="4440" b="9524"/>
          <a:stretch>
            <a:fillRect/>
          </a:stretch>
        </p:blipFill>
        <p:spPr>
          <a:xfrm>
            <a:off x="6715172" y="2571750"/>
            <a:ext cx="2357422" cy="1973656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571768" y="285750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</a:rPr>
              <a:t>“老虎”要露头就打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73615" y="2860749"/>
            <a:ext cx="194155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 smtClean="0"/>
              <a:t>“苍蝇”乱飞要拍</a:t>
            </a:r>
            <a:endParaRPr lang="zh-CN" altLang="en-US" sz="1700" b="1" dirty="0"/>
          </a:p>
        </p:txBody>
      </p:sp>
      <p:sp>
        <p:nvSpPr>
          <p:cNvPr id="39" name="矩形 38"/>
          <p:cNvSpPr/>
          <p:nvPr/>
        </p:nvSpPr>
        <p:spPr>
          <a:xfrm>
            <a:off x="4500594" y="3233328"/>
            <a:ext cx="2252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</a:rPr>
              <a:t>后面的“保护伞”要抓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643206" y="3233328"/>
            <a:ext cx="14253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/>
              <a:t>涉黑组织要打</a:t>
            </a:r>
            <a:endParaRPr lang="zh-CN" altLang="en-US" sz="1600" b="1" dirty="0"/>
          </a:p>
        </p:txBody>
      </p:sp>
      <p:sp>
        <p:nvSpPr>
          <p:cNvPr id="41" name="矩形 40"/>
          <p:cNvSpPr/>
          <p:nvPr/>
        </p:nvSpPr>
        <p:spPr>
          <a:xfrm>
            <a:off x="2853363" y="3947708"/>
            <a:ext cx="12186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/>
              <a:t>受贿的要查</a:t>
            </a:r>
            <a:endParaRPr lang="zh-CN" altLang="en-US" sz="1600" b="1" dirty="0"/>
          </a:p>
        </p:txBody>
      </p:sp>
      <p:sp>
        <p:nvSpPr>
          <p:cNvPr id="42" name="矩形 41"/>
          <p:cNvSpPr/>
          <p:nvPr/>
        </p:nvSpPr>
        <p:spPr>
          <a:xfrm>
            <a:off x="2440068" y="3575129"/>
            <a:ext cx="127470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 smtClean="0">
                <a:solidFill>
                  <a:schemeClr val="tx2"/>
                </a:solidFill>
              </a:rPr>
              <a:t>行贿的要查</a:t>
            </a:r>
            <a:endParaRPr lang="zh-CN" altLang="en-US" sz="1700" b="1" dirty="0">
              <a:solidFill>
                <a:schemeClr val="tx2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722116" y="355974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“追逃”的脚步不停顿</a:t>
            </a:r>
            <a:endParaRPr lang="zh-CN" altLang="en-US" b="1" dirty="0"/>
          </a:p>
        </p:txBody>
      </p:sp>
      <p:sp>
        <p:nvSpPr>
          <p:cNvPr id="44" name="矩形 43"/>
          <p:cNvSpPr/>
          <p:nvPr/>
        </p:nvSpPr>
        <p:spPr>
          <a:xfrm>
            <a:off x="4191934" y="3929072"/>
            <a:ext cx="2666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tx2"/>
                </a:solidFill>
              </a:rPr>
              <a:t>“防逃”的“篱笆”要筑牢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136230" y="2928940"/>
            <a:ext cx="1292662" cy="14287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4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   零容忍</a:t>
            </a:r>
            <a:endParaRPr lang="en-US" altLang="zh-CN" sz="2400" b="1" dirty="0" smtClean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 全覆盖</a:t>
            </a:r>
            <a:endParaRPr lang="en-US" altLang="zh-CN" sz="2400" b="1" dirty="0" smtClean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无禁区</a:t>
            </a:r>
            <a:endParaRPr lang="zh-CN" altLang="en-US" sz="2400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00"/>
                            </p:stCondLst>
                            <p:childTnLst>
                              <p:par>
                                <p:cTn id="5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00"/>
                            </p:stCondLst>
                            <p:childTnLst>
                              <p:par>
                                <p:cTn id="6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8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3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800"/>
                            </p:stCondLst>
                            <p:childTnLst>
                              <p:par>
                                <p:cTn id="8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3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8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33" grpId="0" animBg="1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99857" y="201025"/>
            <a:ext cx="3687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从严治党 开创未来</a:t>
            </a:r>
            <a:endParaRPr lang="zh-CN" altLang="en-US" sz="3200" b="1" dirty="0">
              <a:solidFill>
                <a:srgbClr val="E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7158" y="1087567"/>
            <a:ext cx="9429816" cy="412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50">
              <a:lnSpc>
                <a:spcPct val="120000"/>
              </a:lnSpc>
            </a:pPr>
            <a:r>
              <a:rPr lang="zh-CN" altLang="en-US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    各级纪检监察机关要以更高的标准、更严的纪律要求自己，提高自身免疫力。</a:t>
            </a:r>
            <a:endParaRPr lang="en-US" altLang="zh-CN" sz="20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2976" y="1590428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纪检监察机关不是天然的“廉洁保险箱”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428728" y="2031198"/>
            <a:ext cx="432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89198547-3241-420a-82f2-79be14614d9f_size55_w302_h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2203495"/>
            <a:ext cx="648261" cy="81569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2098868" y="2090494"/>
            <a:ext cx="454483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dirty="0" smtClean="0"/>
              <a:t>广东省纪委原副书记、监察厅原厅长钟世坚：</a:t>
            </a:r>
            <a:endParaRPr lang="zh-CN" altLang="en-US" sz="1700" dirty="0"/>
          </a:p>
        </p:txBody>
      </p:sp>
      <p:sp>
        <p:nvSpPr>
          <p:cNvPr id="12" name="矩形 11"/>
          <p:cNvSpPr/>
          <p:nvPr/>
        </p:nvSpPr>
        <p:spPr>
          <a:xfrm>
            <a:off x="2000232" y="2447684"/>
            <a:ext cx="600079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60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1600" dirty="0" smtClean="0">
                <a:latin typeface="+mn-ea"/>
              </a:rPr>
              <a:t>干预案件查处，违反保密纪律，向被审查人泄露案情</a:t>
            </a:r>
            <a:endParaRPr lang="en-US" altLang="zh-CN" sz="1600" dirty="0" smtClean="0">
              <a:latin typeface="+mn-ea"/>
            </a:endParaRPr>
          </a:p>
          <a:p>
            <a:pPr indent="2160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1600" dirty="0" smtClean="0">
                <a:latin typeface="+mn-ea"/>
              </a:rPr>
              <a:t>利用职务上的便利为他人谋取利益，收受巨额贿赂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072330" y="1500180"/>
            <a:ext cx="1821358" cy="2804892"/>
            <a:chOff x="571472" y="1451348"/>
            <a:chExt cx="1821358" cy="2804892"/>
          </a:xfrm>
        </p:grpSpPr>
        <p:pic>
          <p:nvPicPr>
            <p:cNvPr id="14" name="图片 13" descr="timg (11)_副本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FBFF"/>
                </a:clrFrom>
                <a:clrTo>
                  <a:srgbClr val="FCFB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472" y="1451348"/>
              <a:ext cx="1821358" cy="2804892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097492" y="3308736"/>
              <a:ext cx="4026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纪检</a:t>
              </a:r>
              <a:endParaRPr lang="en-US" altLang="zh-CN" sz="10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endParaRPr>
            </a:p>
            <a:p>
              <a:r>
                <a:rPr lang="zh-CN" altLang="en-US" sz="10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2" charset="-122"/>
                  <a:ea typeface="黑体" pitchFamily="2" charset="-122"/>
                </a:rPr>
                <a:t>监察</a:t>
              </a:r>
              <a:endParaRPr lang="zh-CN" altLang="en-US" sz="10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1071538" y="3233502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打铁必须自身硬：纪检机关就是党内的“纪律部队”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317950" y="3662130"/>
            <a:ext cx="50400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timg (6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3786196"/>
            <a:ext cx="1208951" cy="78581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677695" y="3805006"/>
            <a:ext cx="525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特别讲忠诚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特别敢斗争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特别有定力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· </a:t>
            </a:r>
            <a:r>
              <a:rPr lang="zh-CN" alt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特别能奉献</a:t>
            </a:r>
            <a:endParaRPr lang="en-US" altLang="zh-CN" sz="17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71604" y="4233634"/>
            <a:ext cx="292895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zh-CN" altLang="en-US" sz="1700" dirty="0" smtClean="0"/>
              <a:t> 成为党纪政纪的忠诚卫士</a:t>
            </a:r>
            <a:endParaRPr lang="zh-CN" altLang="en-US" sz="1700" dirty="0"/>
          </a:p>
        </p:txBody>
      </p:sp>
      <p:sp>
        <p:nvSpPr>
          <p:cNvPr id="23" name="矩形 22"/>
          <p:cNvSpPr/>
          <p:nvPr/>
        </p:nvSpPr>
        <p:spPr>
          <a:xfrm>
            <a:off x="4357686" y="4233634"/>
            <a:ext cx="275428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zh-CN" altLang="en-US" sz="1700" dirty="0" smtClean="0"/>
              <a:t>成为严惩腐败的钢铁拳头</a:t>
            </a:r>
            <a:endParaRPr lang="zh-CN" altLang="en-US" sz="1700" dirty="0"/>
          </a:p>
        </p:txBody>
      </p:sp>
    </p:spTree>
    <p:extLst>
      <p:ext uri="{BB962C8B-B14F-4D97-AF65-F5344CB8AC3E}">
        <p14:creationId xmlns:p14="http://schemas.microsoft.com/office/powerpoint/2010/main" xmlns="" val="3615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25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8" grpId="0"/>
      <p:bldP spid="11" grpId="0"/>
      <p:bldP spid="17" grpId="0"/>
      <p:bldP spid="21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180784" y="1201318"/>
            <a:ext cx="6847600" cy="3227820"/>
            <a:chOff x="1287293" y="1966814"/>
            <a:chExt cx="6657497" cy="3953668"/>
          </a:xfrm>
          <a:effectLst>
            <a:outerShdw blurRad="266700" dist="215900" dir="2700000">
              <a:srgbClr val="000000">
                <a:alpha val="43000"/>
              </a:srgb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1287293" y="1966814"/>
              <a:ext cx="6657497" cy="39536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>
                <a:lnSpc>
                  <a:spcPct val="110000"/>
                </a:lnSpc>
                <a:buFont typeface="Wingdings" pitchFamily="2" charset="2"/>
                <a:buChar char="u"/>
              </a:pPr>
              <a:r>
                <a:rPr lang="zh-CN" altLang="zh-CN" sz="28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《常忆常新的十月革命》</a:t>
              </a:r>
              <a:endParaRPr lang="en-US" altLang="zh-CN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于洪君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《时事报告》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2017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年第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12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期</a:t>
              </a:r>
              <a:endParaRPr lang="en-US" altLang="zh-CN" sz="2000" dirty="0" smtClean="0">
                <a:solidFill>
                  <a:schemeClr val="tx1"/>
                </a:solidFill>
                <a:latin typeface="+mn-ea"/>
              </a:endParaRPr>
            </a:p>
            <a:p>
              <a:pPr>
                <a:lnSpc>
                  <a:spcPct val="110000"/>
                </a:lnSpc>
                <a:buFont typeface="Wingdings" pitchFamily="2" charset="2"/>
                <a:buChar char="u"/>
              </a:pPr>
              <a:r>
                <a:rPr lang="en-US" altLang="zh-CN" sz="28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《</a:t>
              </a:r>
              <a:r>
                <a:rPr lang="zh-CN" altLang="zh-CN" sz="28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“四个伟大”的由来及其相互关系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》</a:t>
              </a:r>
            </a:p>
            <a:p>
              <a:pPr algn="r">
                <a:lnSpc>
                  <a:spcPct val="110000"/>
                </a:lnSpc>
              </a:pP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曲青山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中国共产党新闻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网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 2017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年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11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月</a:t>
              </a:r>
              <a:r>
                <a:rPr lang="en-US" altLang="zh-CN" sz="2000" dirty="0" smtClean="0">
                  <a:solidFill>
                    <a:schemeClr val="tx1"/>
                  </a:solidFill>
                  <a:latin typeface="+mn-ea"/>
                </a:rPr>
                <a:t>8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日</a:t>
              </a:r>
              <a:endParaRPr lang="en-US" altLang="zh-CN" sz="2000" dirty="0" smtClean="0">
                <a:solidFill>
                  <a:schemeClr val="tx1"/>
                </a:solidFill>
                <a:latin typeface="+mn-ea"/>
              </a:endParaRPr>
            </a:p>
            <a:p>
              <a:pPr>
                <a:lnSpc>
                  <a:spcPct val="110000"/>
                </a:lnSpc>
                <a:buFont typeface="Wingdings" pitchFamily="2" charset="2"/>
                <a:buChar char="u"/>
              </a:pPr>
              <a:r>
                <a:rPr lang="en-US" altLang="zh-CN" sz="24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《</a:t>
              </a:r>
              <a:r>
                <a:rPr lang="zh-CN" altLang="en-US" sz="24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梦想，从这里启航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》</a:t>
              </a:r>
            </a:p>
            <a:p>
              <a:pPr algn="r">
                <a:lnSpc>
                  <a:spcPct val="110000"/>
                </a:lnSpc>
              </a:pPr>
              <a:r>
                <a:rPr lang="zh-CN" altLang="zh-CN" sz="2000" dirty="0">
                  <a:solidFill>
                    <a:schemeClr val="tx1"/>
                  </a:solidFill>
                  <a:latin typeface="+mn-ea"/>
                </a:rPr>
                <a:t>杜尚泽、霍小光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zh-CN" altLang="zh-CN" sz="2000" dirty="0">
                  <a:solidFill>
                    <a:schemeClr val="tx1"/>
                  </a:solidFill>
                  <a:latin typeface="+mn-ea"/>
                </a:rPr>
                <a:t>《人民日报》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</a:rPr>
                <a:t>2017</a:t>
              </a:r>
              <a:r>
                <a:rPr lang="zh-CN" altLang="zh-CN" sz="2000" dirty="0">
                  <a:solidFill>
                    <a:schemeClr val="tx1"/>
                  </a:solidFill>
                  <a:latin typeface="+mn-ea"/>
                </a:rPr>
                <a:t>年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</a:rPr>
                <a:t>11</a:t>
              </a:r>
              <a:r>
                <a:rPr lang="zh-CN" altLang="zh-CN" sz="2000" dirty="0">
                  <a:solidFill>
                    <a:schemeClr val="tx1"/>
                  </a:solidFill>
                  <a:latin typeface="+mn-ea"/>
                </a:rPr>
                <a:t>月</a:t>
              </a:r>
              <a:r>
                <a:rPr lang="en-US" altLang="zh-CN" sz="2000" dirty="0">
                  <a:solidFill>
                    <a:schemeClr val="tx1"/>
                  </a:solidFill>
                  <a:latin typeface="+mn-ea"/>
                </a:rPr>
                <a:t>1</a:t>
              </a:r>
              <a:r>
                <a:rPr lang="zh-CN" altLang="zh-CN" sz="2000" dirty="0" smtClean="0">
                  <a:solidFill>
                    <a:schemeClr val="tx1"/>
                  </a:solidFill>
                  <a:latin typeface="+mn-ea"/>
                </a:rPr>
                <a:t>日</a:t>
              </a:r>
              <a:endParaRPr lang="zh-CN" altLang="en-US" sz="2000" dirty="0" smtClean="0">
                <a:solidFill>
                  <a:schemeClr val="tx1"/>
                </a:solidFill>
                <a:latin typeface="+mn-ea"/>
              </a:endParaRPr>
            </a:p>
            <a:p>
              <a:pPr indent="-342900">
                <a:lnSpc>
                  <a:spcPct val="110000"/>
                </a:lnSpc>
                <a:buFont typeface="Wingdings" pitchFamily="2" charset="2"/>
                <a:buChar char="u"/>
              </a:pPr>
              <a:r>
                <a:rPr lang="zh-CN" altLang="zh-CN" sz="2400" dirty="0" smtClean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《中国共产党最有理由自信》</a:t>
              </a:r>
              <a:endParaRPr lang="en-US" altLang="zh-CN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r">
                <a:lnSpc>
                  <a:spcPct val="110000"/>
                </a:lnSpc>
              </a:pPr>
              <a:r>
                <a:rPr lang="zh-CN" altLang="zh-CN" sz="2000" dirty="0" smtClean="0">
                  <a:solidFill>
                    <a:schemeClr val="tx1"/>
                  </a:solidFill>
                </a:rPr>
                <a:t>陈曙光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 </a:t>
              </a:r>
              <a:r>
                <a:rPr lang="zh-CN" altLang="zh-CN" sz="2000" dirty="0" smtClean="0">
                  <a:solidFill>
                    <a:schemeClr val="tx1"/>
                  </a:solidFill>
                </a:rPr>
                <a:t>《光明日报》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2017</a:t>
              </a:r>
              <a:r>
                <a:rPr lang="zh-CN" altLang="zh-CN" sz="2000" dirty="0" smtClean="0">
                  <a:solidFill>
                    <a:schemeClr val="tx1"/>
                  </a:solidFill>
                </a:rPr>
                <a:t>年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9</a:t>
              </a:r>
              <a:r>
                <a:rPr lang="zh-CN" altLang="zh-CN" sz="2000" dirty="0" smtClean="0">
                  <a:solidFill>
                    <a:schemeClr val="tx1"/>
                  </a:solidFill>
                </a:rPr>
                <a:t>月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4</a:t>
              </a:r>
              <a:r>
                <a:rPr lang="zh-CN" altLang="zh-CN" sz="2000" dirty="0" smtClean="0">
                  <a:solidFill>
                    <a:schemeClr val="tx1"/>
                  </a:solidFill>
                </a:rPr>
                <a:t>日</a:t>
              </a:r>
            </a:p>
          </p:txBody>
        </p:sp>
        <p:sp>
          <p:nvSpPr>
            <p:cNvPr id="6" name="Half Frame 5"/>
            <p:cNvSpPr/>
            <p:nvPr/>
          </p:nvSpPr>
          <p:spPr>
            <a:xfrm rot="5400000">
              <a:off x="7427822" y="1941040"/>
              <a:ext cx="491194" cy="542742"/>
            </a:xfrm>
            <a:prstGeom prst="halfFrame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Half Frame 6"/>
            <p:cNvSpPr/>
            <p:nvPr/>
          </p:nvSpPr>
          <p:spPr>
            <a:xfrm rot="16200000">
              <a:off x="1313067" y="5403514"/>
              <a:ext cx="491194" cy="542742"/>
            </a:xfrm>
            <a:prstGeom prst="halfFrame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 descr="AA05382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0135"/>
            <a:ext cx="631825" cy="47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延伸阅读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75432" y="210135"/>
            <a:ext cx="2247900" cy="5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双横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1070" y="701864"/>
            <a:ext cx="2822575" cy="15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6397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D00208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200" y="267494"/>
            <a:ext cx="10461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/>
        </p:nvGrpSpPr>
        <p:grpSpPr>
          <a:xfrm>
            <a:off x="1000100" y="1371936"/>
            <a:ext cx="7388108" cy="2423950"/>
            <a:chOff x="1287293" y="1966814"/>
            <a:chExt cx="6657497" cy="3953668"/>
          </a:xfrm>
          <a:effectLst>
            <a:outerShdw blurRad="266700" dist="215900" dir="2700000">
              <a:srgbClr val="000000">
                <a:alpha val="43000"/>
              </a:srgbClr>
            </a:outerShdw>
          </a:effectLst>
        </p:grpSpPr>
        <p:sp>
          <p:nvSpPr>
            <p:cNvPr id="4" name="Rectangle 7"/>
            <p:cNvSpPr/>
            <p:nvPr/>
          </p:nvSpPr>
          <p:spPr>
            <a:xfrm>
              <a:off x="1287293" y="1966814"/>
              <a:ext cx="6657497" cy="39536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20000"/>
                </a:lnSpc>
                <a:buFont typeface="Wingdings" pitchFamily="2" charset="2"/>
                <a:buChar char="u"/>
              </a:pPr>
              <a:r>
                <a:rPr lang="en-US" altLang="zh-CN" sz="24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</a:rPr>
                <a:t>1.</a:t>
              </a:r>
              <a:r>
                <a:rPr lang="zh-CN" altLang="en-US" sz="24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</a:rPr>
                <a:t>新时代党的历史使命是什么？</a:t>
              </a:r>
              <a:endParaRPr lang="en-US" altLang="zh-CN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endParaRPr>
            </a:p>
            <a:p>
              <a:pPr>
                <a:lnSpc>
                  <a:spcPct val="120000"/>
                </a:lnSpc>
                <a:buFont typeface="Wingdings" pitchFamily="2" charset="2"/>
                <a:buChar char="u"/>
              </a:pPr>
              <a:endParaRPr lang="zh-CN" altLang="en-US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endParaRPr>
            </a:p>
            <a:p>
              <a:pPr>
                <a:lnSpc>
                  <a:spcPct val="120000"/>
                </a:lnSpc>
                <a:buFont typeface="Wingdings" pitchFamily="2" charset="2"/>
                <a:buChar char="u"/>
              </a:pPr>
              <a:r>
                <a:rPr lang="en-US" altLang="zh-CN" sz="24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</a:rPr>
                <a:t>2.</a:t>
              </a:r>
              <a:r>
                <a:rPr lang="zh-CN" altLang="en-US" sz="24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</a:rPr>
                <a:t>我们“必须准备进行具有许多新的历史特点的伟大斗争”，“伟大斗争”的内涵指的是什么？</a:t>
              </a:r>
            </a:p>
            <a:p>
              <a:pPr>
                <a:lnSpc>
                  <a:spcPct val="120000"/>
                </a:lnSpc>
                <a:buFont typeface="Wingdings" pitchFamily="2" charset="2"/>
                <a:buChar char="u"/>
              </a:pPr>
              <a:endParaRPr lang="zh-CN" altLang="en-US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5" name="Half Frame 8"/>
            <p:cNvSpPr/>
            <p:nvPr/>
          </p:nvSpPr>
          <p:spPr>
            <a:xfrm rot="5400000">
              <a:off x="7427822" y="1941040"/>
              <a:ext cx="491194" cy="542742"/>
            </a:xfrm>
            <a:prstGeom prst="halfFrame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Half Frame 9"/>
            <p:cNvSpPr/>
            <p:nvPr/>
          </p:nvSpPr>
          <p:spPr>
            <a:xfrm rot="16200000">
              <a:off x="1313067" y="5403514"/>
              <a:ext cx="491194" cy="542742"/>
            </a:xfrm>
            <a:prstGeom prst="halfFrame">
              <a:avLst/>
            </a:pr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endParaRPr lang="en-US" sz="180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10" descr="思考题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5862" y="191295"/>
            <a:ext cx="1738312" cy="5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双横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96120"/>
            <a:ext cx="2822575" cy="15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26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郑重声明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607337"/>
            <a:ext cx="5768975" cy="199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21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58426" y="1446602"/>
            <a:ext cx="67151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《时事报告》杂志是中央宣传部主管的时政月刊，是广大党员干部以及宣传、教育工作者认识、把握国内外形势政策、做好宣传教育工作的必备学习资料。</a:t>
            </a:r>
            <a:endParaRPr lang="en-US" altLang="zh-CN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供各级领导干部讲形势、作报告和公开选拔、竞争上岗，大中专院校和中学思想政治课教师讲授形势与政策课和时事课，参加公务员考试以及关心国内外形势的读者使用。</a:t>
            </a:r>
          </a:p>
        </p:txBody>
      </p:sp>
      <p:pic>
        <p:nvPicPr>
          <p:cNvPr id="24" name="图片 23" descr="实施报告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5686" y="220510"/>
            <a:ext cx="7554098" cy="3780000"/>
          </a:xfrm>
          <a:prstGeom prst="rect">
            <a:avLst/>
          </a:prstGeom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gray">
          <a:xfrm>
            <a:off x="-15893" y="3310272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8816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4" name="图片 23" descr="党委中心组学习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8562" y="863452"/>
            <a:ext cx="7554098" cy="37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4546" y="2250279"/>
            <a:ext cx="65008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为各级党委中心组成员提供最权威、最系统、最及时、最有用的专用学习材料，是筹备中心组学习的好助手，也是党员干部学习的好老师。</a:t>
            </a:r>
            <a:endParaRPr lang="zh-CN" altLang="en-US" sz="2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3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19548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走进共产党人的初心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32795" y="1246991"/>
            <a:ext cx="3230949" cy="1106577"/>
            <a:chOff x="620863" y="1099321"/>
            <a:chExt cx="6378970" cy="16909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863" y="1104900"/>
              <a:ext cx="3268096" cy="1685341"/>
            </a:xfrm>
            <a:prstGeom prst="rect">
              <a:avLst/>
            </a:prstGeom>
            <a:ln w="38100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797"/>
            <a:stretch/>
          </p:blipFill>
          <p:spPr>
            <a:xfrm>
              <a:off x="4011821" y="1099321"/>
              <a:ext cx="2988012" cy="1687628"/>
            </a:xfrm>
            <a:prstGeom prst="rect">
              <a:avLst/>
            </a:prstGeom>
            <a:ln w="38100" cap="sq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8" name="图片 7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64" b="3923"/>
          <a:stretch/>
        </p:blipFill>
        <p:spPr>
          <a:xfrm>
            <a:off x="5094291" y="1950759"/>
            <a:ext cx="3654173" cy="2637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>
            <a:hlinkClick r:id="rId4" action="ppaction://hlinkfile"/>
          </p:cNvPr>
          <p:cNvSpPr/>
          <p:nvPr/>
        </p:nvSpPr>
        <p:spPr>
          <a:xfrm>
            <a:off x="5076056" y="987574"/>
            <a:ext cx="396293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lnSpc>
                <a:spcPct val="110000"/>
              </a:lnSpc>
            </a:pPr>
            <a:r>
              <a:rPr lang="zh-CN" altLang="en-US" sz="1600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梦想</a:t>
            </a:r>
            <a:r>
              <a:rPr lang="zh-CN" altLang="en-US" sz="1600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，从这里启航</a:t>
            </a:r>
            <a:r>
              <a:rPr lang="en-US" altLang="zh-CN" sz="1600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——</a:t>
            </a:r>
            <a:r>
              <a:rPr lang="zh-CN" altLang="en-US" sz="1600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习</a:t>
            </a:r>
            <a:r>
              <a:rPr lang="zh-CN" altLang="en-US" sz="1600" b="1" dirty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近平总书记带领中共中央政治局常委赴上海瞻仰中共一大会址、赴浙江嘉兴瞻仰南湖红</a:t>
            </a:r>
            <a:r>
              <a:rPr lang="zh-CN" altLang="en-US" sz="1600" b="1" dirty="0" smtClean="0">
                <a:solidFill>
                  <a:schemeClr val="tx2"/>
                </a:solidFill>
                <a:latin typeface="楷体_GB2312" pitchFamily="49" charset="-122"/>
                <a:ea typeface="楷体_GB2312" pitchFamily="49" charset="-122"/>
              </a:rPr>
              <a:t>船</a:t>
            </a:r>
            <a:endParaRPr lang="zh-CN" altLang="en-US" sz="1600" b="1" dirty="0">
              <a:solidFill>
                <a:schemeClr val="tx2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04061" y="1070275"/>
            <a:ext cx="1116011" cy="1090973"/>
            <a:chOff x="4067944" y="1070275"/>
            <a:chExt cx="1116011" cy="1090973"/>
          </a:xfrm>
        </p:grpSpPr>
        <p:pic>
          <p:nvPicPr>
            <p:cNvPr id="9" name="图片 8">
              <a:hlinkClick r:id="rId4" action="ppaction://hlinkfile"/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54628"/>
            <a:stretch/>
          </p:blipFill>
          <p:spPr>
            <a:xfrm>
              <a:off x="4067944" y="1439607"/>
              <a:ext cx="936682" cy="721641"/>
            </a:xfrm>
            <a:prstGeom prst="rect">
              <a:avLst/>
            </a:prstGeom>
          </p:spPr>
        </p:pic>
        <p:sp>
          <p:nvSpPr>
            <p:cNvPr id="11" name="矩形 10">
              <a:hlinkClick r:id="rId4" action="ppaction://hlinkfile"/>
            </p:cNvPr>
            <p:cNvSpPr/>
            <p:nvPr/>
          </p:nvSpPr>
          <p:spPr>
            <a:xfrm>
              <a:off x="4067944" y="1070275"/>
              <a:ext cx="1116011" cy="369332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  <a:latin typeface="楷体_GB2312" pitchFamily="49" charset="-122"/>
                  <a:ea typeface="楷体_GB2312" pitchFamily="49" charset="-122"/>
                </a:rPr>
                <a:t>[</a:t>
              </a:r>
              <a:r>
                <a:rPr lang="zh-CN" altLang="en-US" b="1" dirty="0">
                  <a:solidFill>
                    <a:schemeClr val="tx2"/>
                  </a:solidFill>
                  <a:latin typeface="楷体_GB2312" pitchFamily="49" charset="-122"/>
                  <a:ea typeface="楷体_GB2312" pitchFamily="49" charset="-122"/>
                </a:rPr>
                <a:t>视频</a:t>
              </a:r>
              <a:r>
                <a:rPr lang="en-US" altLang="zh-CN" b="1" dirty="0">
                  <a:solidFill>
                    <a:schemeClr val="tx2"/>
                  </a:solidFill>
                  <a:latin typeface="楷体_GB2312" pitchFamily="49" charset="-122"/>
                  <a:ea typeface="楷体_GB2312" pitchFamily="49" charset="-122"/>
                </a:rPr>
                <a:t>]</a:t>
              </a:r>
              <a:r>
                <a:rPr lang="zh-CN" altLang="en-US" b="1" dirty="0">
                  <a:solidFill>
                    <a:schemeClr val="tx2"/>
                  </a:solidFill>
                  <a:latin typeface="楷体_GB2312" pitchFamily="49" charset="-122"/>
                  <a:ea typeface="楷体_GB2312" pitchFamily="49" charset="-122"/>
                </a:rPr>
                <a:t>：</a:t>
              </a:r>
              <a:endParaRPr lang="zh-CN" altLang="en-US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792088" y="33174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驾驭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世界第二大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经济体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· 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领航员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2534700"/>
            <a:ext cx="2731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南湖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红</a:t>
            </a:r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船 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· 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光明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的摆渡人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7664" y="2935390"/>
            <a:ext cx="31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烽火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硝烟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· </a:t>
            </a:r>
            <a:r>
              <a:rPr lang="zh-CN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挺立</a:t>
            </a:r>
            <a:r>
              <a:rPr lang="zh-CN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脊梁的主心骨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57224" y="3786196"/>
            <a:ext cx="40005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/>
              <a:t>          ——</a:t>
            </a:r>
            <a:r>
              <a:rPr lang="zh-CN" altLang="en-US" b="1" dirty="0" smtClean="0"/>
              <a:t>宣示新一届党中央领导集体的坚定政治信念。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61820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  <p:bldP spid="4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4" name="图片 23" descr="大学生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000" y="720576"/>
            <a:ext cx="7554098" cy="37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08" y="2242655"/>
            <a:ext cx="67866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时事报告大学生版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是受教育部社科司和思政司委托，中宣部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杂志社编辑出版，专供高校形势与政策课使用的权威教材。</a:t>
            </a:r>
            <a:endParaRPr lang="en-US" altLang="zh-CN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  <a:p>
            <a:pPr algn="just">
              <a:defRPr/>
            </a:pP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每学年两期，分别于每学期开学前出版。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3903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28860" y="1714494"/>
            <a:ext cx="65008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教育部职业与成人教育司委托，中宣部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杂志社编辑出版的全国中职院校形势与政策教育唯一指定教材。</a:t>
            </a:r>
          </a:p>
          <a:p>
            <a:pPr algn="just">
              <a:defRPr/>
            </a:pP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紧密结合中职院校德育课特点，解读政策、分析形势，传达就业信息，介绍行业发展与动态，帮助学生开拓眼界、提升素质。被誉为“填补空白的权威教材”。 </a:t>
            </a:r>
          </a:p>
        </p:txBody>
      </p:sp>
      <p:pic>
        <p:nvPicPr>
          <p:cNvPr id="21" name="图片 20" descr="zhiji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14296"/>
            <a:ext cx="5674887" cy="3786214"/>
          </a:xfrm>
          <a:prstGeom prst="rect">
            <a:avLst/>
          </a:prstGeom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2271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4" name="图片 23" descr="高中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2876" y="428610"/>
            <a:ext cx="7554098" cy="37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298" y="1775766"/>
            <a:ext cx="6429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高中版是教育部基础教育司委托，中宣部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紧密配合高中思想政治课教学，针对经济社会发展中的热点难点问题，为高中生答疑解惑，提供系统的高考时事复习资料。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3314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4" name="图片 23" descr="初中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8628" y="428610"/>
            <a:ext cx="7554098" cy="37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1969" y="1940666"/>
            <a:ext cx="63121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教育部基础教育司委托，中宣部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时事报告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杂志社编辑出版的中学时事教育教学的专用教材。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　　根据教育部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思想品德</a:t>
            </a:r>
            <a:r>
              <a:rPr lang="en-US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课新课标要求，深入浅出地宣传解读党和政府方针政策的新思路、新举措、新亮点；被政治教师誉为“动态教材”。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1050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9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9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4" name="图片 23" descr="小学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2810" y="577700"/>
            <a:ext cx="7554098" cy="37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1736" y="2083542"/>
            <a:ext cx="65008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　　</a:t>
            </a:r>
            <a:r>
              <a:rPr lang="zh-CN" altLang="zh-CN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itchFamily="49" charset="-122"/>
                <a:ea typeface="黑体" pitchFamily="49" charset="-122"/>
              </a:rPr>
              <a:t>以介绍时事为主线，贴近小学生的认知特点，以图文并茂的形式，通俗易懂的文笔，向广大小学生介绍国家改革开放的成就和国内外热点，集时政性、知识性、趣味性为一身，为小学生了解时事、开阔眼界、增长知识提供了专门的动态教材。</a:t>
            </a:r>
            <a:endParaRPr lang="zh-CN" alt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5816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gray">
          <a:xfrm>
            <a:off x="1811338" y="1091803"/>
            <a:ext cx="0" cy="234672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1464" y="-3572"/>
            <a:ext cx="1552575" cy="1189435"/>
            <a:chOff x="171" y="-3"/>
            <a:chExt cx="978" cy="999"/>
          </a:xfrm>
        </p:grpSpPr>
        <p:sp>
          <p:nvSpPr>
            <p:cNvPr id="6" name="Freeform 4"/>
            <p:cNvSpPr>
              <a:spLocks/>
            </p:cNvSpPr>
            <p:nvPr/>
          </p:nvSpPr>
          <p:spPr bwMode="gray">
            <a:xfrm>
              <a:off x="653" y="-3"/>
              <a:ext cx="496" cy="999"/>
            </a:xfrm>
            <a:custGeom>
              <a:avLst/>
              <a:gdLst>
                <a:gd name="T0" fmla="*/ 84 w 496"/>
                <a:gd name="T1" fmla="*/ 0 h 999"/>
                <a:gd name="T2" fmla="*/ 496 w 496"/>
                <a:gd name="T3" fmla="*/ 854 h 999"/>
                <a:gd name="T4" fmla="*/ 496 w 496"/>
                <a:gd name="T5" fmla="*/ 999 h 999"/>
                <a:gd name="T6" fmla="*/ 0 w 496"/>
                <a:gd name="T7" fmla="*/ 188 h 999"/>
                <a:gd name="T8" fmla="*/ 84 w 496"/>
                <a:gd name="T9" fmla="*/ 0 h 9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6"/>
                <a:gd name="T16" fmla="*/ 0 h 999"/>
                <a:gd name="T17" fmla="*/ 496 w 496"/>
                <a:gd name="T18" fmla="*/ 999 h 9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6" h="999">
                  <a:moveTo>
                    <a:pt x="84" y="0"/>
                  </a:moveTo>
                  <a:lnTo>
                    <a:pt x="496" y="854"/>
                  </a:lnTo>
                  <a:lnTo>
                    <a:pt x="496" y="999"/>
                  </a:lnTo>
                  <a:lnTo>
                    <a:pt x="0" y="18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gray">
            <a:xfrm>
              <a:off x="171" y="0"/>
              <a:ext cx="564" cy="187"/>
            </a:xfrm>
            <a:custGeom>
              <a:avLst/>
              <a:gdLst>
                <a:gd name="T0" fmla="*/ 564 w 564"/>
                <a:gd name="T1" fmla="*/ 0 h 187"/>
                <a:gd name="T2" fmla="*/ 482 w 564"/>
                <a:gd name="T3" fmla="*/ 187 h 187"/>
                <a:gd name="T4" fmla="*/ 0 w 564"/>
                <a:gd name="T5" fmla="*/ 0 h 187"/>
                <a:gd name="T6" fmla="*/ 564 w 564"/>
                <a:gd name="T7" fmla="*/ 0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4"/>
                <a:gd name="T13" fmla="*/ 0 h 187"/>
                <a:gd name="T14" fmla="*/ 564 w 564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4" h="187">
                  <a:moveTo>
                    <a:pt x="564" y="0"/>
                  </a:moveTo>
                  <a:lnTo>
                    <a:pt x="482" y="187"/>
                  </a:lnTo>
                  <a:lnTo>
                    <a:pt x="0" y="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" name="Freeform 7"/>
          <p:cNvSpPr>
            <a:spLocks/>
          </p:cNvSpPr>
          <p:nvPr/>
        </p:nvSpPr>
        <p:spPr bwMode="gray">
          <a:xfrm>
            <a:off x="1871664" y="-7144"/>
            <a:ext cx="1895475" cy="1139429"/>
          </a:xfrm>
          <a:custGeom>
            <a:avLst/>
            <a:gdLst>
              <a:gd name="T0" fmla="*/ 2147483647 w 1194"/>
              <a:gd name="T1" fmla="*/ 0 h 957"/>
              <a:gd name="T2" fmla="*/ 0 w 1194"/>
              <a:gd name="T3" fmla="*/ 2147483647 h 957"/>
              <a:gd name="T4" fmla="*/ 0 w 1194"/>
              <a:gd name="T5" fmla="*/ 2147483647 h 957"/>
              <a:gd name="T6" fmla="*/ 2147483647 w 1194"/>
              <a:gd name="T7" fmla="*/ 0 h 957"/>
              <a:gd name="T8" fmla="*/ 2147483647 w 1194"/>
              <a:gd name="T9" fmla="*/ 0 h 9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94"/>
              <a:gd name="T16" fmla="*/ 0 h 957"/>
              <a:gd name="T17" fmla="*/ 1194 w 1194"/>
              <a:gd name="T18" fmla="*/ 957 h 9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94" h="957">
                <a:moveTo>
                  <a:pt x="843" y="0"/>
                </a:moveTo>
                <a:lnTo>
                  <a:pt x="0" y="885"/>
                </a:lnTo>
                <a:lnTo>
                  <a:pt x="0" y="957"/>
                </a:lnTo>
                <a:lnTo>
                  <a:pt x="1194" y="0"/>
                </a:lnTo>
                <a:lnTo>
                  <a:pt x="843" y="0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1871663" y="-10716"/>
            <a:ext cx="2138362" cy="1185863"/>
          </a:xfrm>
          <a:custGeom>
            <a:avLst/>
            <a:gdLst>
              <a:gd name="T0" fmla="*/ 2147483647 w 1347"/>
              <a:gd name="T1" fmla="*/ 0 h 996"/>
              <a:gd name="T2" fmla="*/ 0 w 1347"/>
              <a:gd name="T3" fmla="*/ 2147483647 h 996"/>
              <a:gd name="T4" fmla="*/ 0 w 1347"/>
              <a:gd name="T5" fmla="*/ 2147483647 h 996"/>
              <a:gd name="T6" fmla="*/ 2147483647 w 1347"/>
              <a:gd name="T7" fmla="*/ 0 h 996"/>
              <a:gd name="T8" fmla="*/ 2147483647 w 1347"/>
              <a:gd name="T9" fmla="*/ 0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"/>
              <a:gd name="T16" fmla="*/ 0 h 996"/>
              <a:gd name="T17" fmla="*/ 1347 w 1347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" h="996">
                <a:moveTo>
                  <a:pt x="1347" y="0"/>
                </a:moveTo>
                <a:lnTo>
                  <a:pt x="0" y="996"/>
                </a:lnTo>
                <a:lnTo>
                  <a:pt x="0" y="957"/>
                </a:lnTo>
                <a:lnTo>
                  <a:pt x="1191" y="0"/>
                </a:lnTo>
                <a:lnTo>
                  <a:pt x="1347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>
            <a:off x="1871663" y="-10716"/>
            <a:ext cx="2338387" cy="1220391"/>
          </a:xfrm>
          <a:custGeom>
            <a:avLst/>
            <a:gdLst>
              <a:gd name="T0" fmla="*/ 2147483647 w 1473"/>
              <a:gd name="T1" fmla="*/ 2147483647 h 1025"/>
              <a:gd name="T2" fmla="*/ 2147483647 w 1473"/>
              <a:gd name="T3" fmla="*/ 2147483647 h 1025"/>
              <a:gd name="T4" fmla="*/ 0 w 1473"/>
              <a:gd name="T5" fmla="*/ 2147483647 h 1025"/>
              <a:gd name="T6" fmla="*/ 2147483647 w 1473"/>
              <a:gd name="T7" fmla="*/ 0 h 1025"/>
              <a:gd name="T8" fmla="*/ 2147483647 w 1473"/>
              <a:gd name="T9" fmla="*/ 2147483647 h 1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3"/>
              <a:gd name="T16" fmla="*/ 0 h 1025"/>
              <a:gd name="T17" fmla="*/ 1473 w 1473"/>
              <a:gd name="T18" fmla="*/ 1025 h 1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3" h="1025">
                <a:moveTo>
                  <a:pt x="1473" y="6"/>
                </a:moveTo>
                <a:lnTo>
                  <a:pt x="2" y="1025"/>
                </a:lnTo>
                <a:lnTo>
                  <a:pt x="0" y="995"/>
                </a:lnTo>
                <a:lnTo>
                  <a:pt x="1344" y="0"/>
                </a:lnTo>
                <a:lnTo>
                  <a:pt x="1473" y="6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gray">
          <a:xfrm>
            <a:off x="1874839" y="3327798"/>
            <a:ext cx="3525837" cy="1826419"/>
          </a:xfrm>
          <a:custGeom>
            <a:avLst/>
            <a:gdLst>
              <a:gd name="T0" fmla="*/ 2147483647 w 2221"/>
              <a:gd name="T1" fmla="*/ 2147483647 h 1534"/>
              <a:gd name="T2" fmla="*/ 0 w 2221"/>
              <a:gd name="T3" fmla="*/ 0 h 1534"/>
              <a:gd name="T4" fmla="*/ 2147483647 w 2221"/>
              <a:gd name="T5" fmla="*/ 2147483647 h 1534"/>
              <a:gd name="T6" fmla="*/ 2147483647 w 2221"/>
              <a:gd name="T7" fmla="*/ 2147483647 h 1534"/>
              <a:gd name="T8" fmla="*/ 2147483647 w 2221"/>
              <a:gd name="T9" fmla="*/ 2147483647 h 15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1"/>
              <a:gd name="T16" fmla="*/ 0 h 1534"/>
              <a:gd name="T17" fmla="*/ 2221 w 2221"/>
              <a:gd name="T18" fmla="*/ 1534 h 15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1" h="1534">
                <a:moveTo>
                  <a:pt x="2221" y="1533"/>
                </a:moveTo>
                <a:lnTo>
                  <a:pt x="0" y="0"/>
                </a:lnTo>
                <a:lnTo>
                  <a:pt x="1" y="25"/>
                </a:lnTo>
                <a:lnTo>
                  <a:pt x="2059" y="1534"/>
                </a:lnTo>
                <a:lnTo>
                  <a:pt x="2221" y="1533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gray">
          <a:xfrm>
            <a:off x="1876425" y="3356372"/>
            <a:ext cx="3265488" cy="1794272"/>
          </a:xfrm>
          <a:custGeom>
            <a:avLst/>
            <a:gdLst>
              <a:gd name="T0" fmla="*/ 2147483647 w 2057"/>
              <a:gd name="T1" fmla="*/ 2147483647 h 1507"/>
              <a:gd name="T2" fmla="*/ 0 w 2057"/>
              <a:gd name="T3" fmla="*/ 0 h 1507"/>
              <a:gd name="T4" fmla="*/ 0 w 2057"/>
              <a:gd name="T5" fmla="*/ 2147483647 h 1507"/>
              <a:gd name="T6" fmla="*/ 2147483647 w 2057"/>
              <a:gd name="T7" fmla="*/ 2147483647 h 1507"/>
              <a:gd name="T8" fmla="*/ 2147483647 w 2057"/>
              <a:gd name="T9" fmla="*/ 2147483647 h 15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7"/>
              <a:gd name="T16" fmla="*/ 0 h 1507"/>
              <a:gd name="T17" fmla="*/ 2057 w 2057"/>
              <a:gd name="T18" fmla="*/ 1507 h 15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7" h="1507">
                <a:moveTo>
                  <a:pt x="2057" y="1507"/>
                </a:moveTo>
                <a:lnTo>
                  <a:pt x="0" y="0"/>
                </a:lnTo>
                <a:lnTo>
                  <a:pt x="0" y="30"/>
                </a:lnTo>
                <a:lnTo>
                  <a:pt x="1857" y="1507"/>
                </a:lnTo>
                <a:lnTo>
                  <a:pt x="2057" y="150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gray">
          <a:xfrm>
            <a:off x="1871663" y="3388519"/>
            <a:ext cx="2946400" cy="1758554"/>
          </a:xfrm>
          <a:custGeom>
            <a:avLst/>
            <a:gdLst>
              <a:gd name="T0" fmla="*/ 2147483647 w 1856"/>
              <a:gd name="T1" fmla="*/ 2147483647 h 1477"/>
              <a:gd name="T2" fmla="*/ 0 w 1856"/>
              <a:gd name="T3" fmla="*/ 2147483647 h 1477"/>
              <a:gd name="T4" fmla="*/ 0 w 1856"/>
              <a:gd name="T5" fmla="*/ 0 h 1477"/>
              <a:gd name="T6" fmla="*/ 2147483647 w 1856"/>
              <a:gd name="T7" fmla="*/ 2147483647 h 1477"/>
              <a:gd name="T8" fmla="*/ 2147483647 w 1856"/>
              <a:gd name="T9" fmla="*/ 2147483647 h 1477"/>
              <a:gd name="T10" fmla="*/ 2147483647 w 1856"/>
              <a:gd name="T11" fmla="*/ 2147483647 h 14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1477"/>
              <a:gd name="T20" fmla="*/ 1856 w 1856"/>
              <a:gd name="T21" fmla="*/ 1477 h 14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1477">
                <a:moveTo>
                  <a:pt x="1344" y="1474"/>
                </a:moveTo>
                <a:lnTo>
                  <a:pt x="0" y="97"/>
                </a:lnTo>
                <a:lnTo>
                  <a:pt x="0" y="0"/>
                </a:lnTo>
                <a:lnTo>
                  <a:pt x="1856" y="1474"/>
                </a:lnTo>
                <a:lnTo>
                  <a:pt x="1848" y="1477"/>
                </a:lnTo>
                <a:lnTo>
                  <a:pt x="1344" y="1474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gray">
          <a:xfrm>
            <a:off x="1876425" y="1164431"/>
            <a:ext cx="0" cy="221813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Rectangle 40"/>
          <p:cNvSpPr txBox="1">
            <a:spLocks noChangeArrowheads="1"/>
          </p:cNvSpPr>
          <p:nvPr/>
        </p:nvSpPr>
        <p:spPr bwMode="white">
          <a:xfrm>
            <a:off x="1763714" y="1545431"/>
            <a:ext cx="4968875" cy="102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时事报告</a:t>
            </a:r>
            <a:r>
              <a:rPr kumimoji="1" lang="en-US" altLang="zh-CN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kumimoji="1" lang="zh-CN" altLang="en-US"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杂志社</a:t>
            </a:r>
            <a:endParaRPr kumimoji="1" lang="ko-KR" altLang="en-US" sz="4000" b="1">
              <a:solidFill>
                <a:schemeClr val="bg1"/>
              </a:solidFill>
              <a:latin typeface="微软雅黑" pitchFamily="34" charset="-122"/>
              <a:ea typeface="冬青黑体简体中文 W6" charset="-122"/>
            </a:endParaRPr>
          </a:p>
        </p:txBody>
      </p:sp>
      <p:sp>
        <p:nvSpPr>
          <p:cNvPr id="16" name="Rectangle 41"/>
          <p:cNvSpPr txBox="1">
            <a:spLocks noChangeArrowheads="1"/>
          </p:cNvSpPr>
          <p:nvPr/>
        </p:nvSpPr>
        <p:spPr bwMode="white">
          <a:xfrm>
            <a:off x="2051050" y="2247900"/>
            <a:ext cx="5473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atinLnBrk="1">
              <a:spcBef>
                <a:spcPct val="20000"/>
              </a:spcBef>
            </a:pPr>
            <a:r>
              <a:rPr kumimoji="1" lang="zh-CN" altLang="en-US" sz="2800" b="1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形势与政策课专用</a:t>
            </a:r>
            <a:endParaRPr kumimoji="1" lang="ko-KR" altLang="en-US" sz="2800" b="1">
              <a:solidFill>
                <a:schemeClr val="bg1"/>
              </a:solidFill>
              <a:latin typeface="华文楷体" pitchFamily="2" charset="-122"/>
              <a:ea typeface="楷体-简" charset="-122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gray">
          <a:xfrm>
            <a:off x="65088" y="3343275"/>
            <a:ext cx="1762125" cy="161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9" name="图片 2" descr="章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56" y="1812132"/>
            <a:ext cx="11525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20"/>
          <p:cNvSpPr>
            <a:spLocks/>
          </p:cNvSpPr>
          <p:nvPr/>
        </p:nvSpPr>
        <p:spPr bwMode="gray">
          <a:xfrm>
            <a:off x="1811370" y="-7144"/>
            <a:ext cx="7332662" cy="5210175"/>
          </a:xfrm>
          <a:custGeom>
            <a:avLst/>
            <a:gdLst>
              <a:gd name="T0" fmla="*/ 2147483647 w 4579"/>
              <a:gd name="T1" fmla="*/ 0 h 4338"/>
              <a:gd name="T2" fmla="*/ 2147483647 w 4579"/>
              <a:gd name="T3" fmla="*/ 2147483647 h 4338"/>
              <a:gd name="T4" fmla="*/ 0 w 4579"/>
              <a:gd name="T5" fmla="*/ 2147483647 h 4338"/>
              <a:gd name="T6" fmla="*/ 2147483647 w 4579"/>
              <a:gd name="T7" fmla="*/ 2147483647 h 4338"/>
              <a:gd name="T8" fmla="*/ 2147483647 w 4579"/>
              <a:gd name="T9" fmla="*/ 2147483647 h 4338"/>
              <a:gd name="T10" fmla="*/ 2147483647 w 4579"/>
              <a:gd name="T11" fmla="*/ 0 h 4338"/>
              <a:gd name="T12" fmla="*/ 2147483647 w 4579"/>
              <a:gd name="T13" fmla="*/ 0 h 43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79"/>
              <a:gd name="T22" fmla="*/ 0 h 4338"/>
              <a:gd name="T23" fmla="*/ 4579 w 4579"/>
              <a:gd name="T24" fmla="*/ 4338 h 43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79" h="4338">
                <a:moveTo>
                  <a:pt x="1471" y="0"/>
                </a:moveTo>
                <a:lnTo>
                  <a:pt x="1" y="1020"/>
                </a:lnTo>
                <a:lnTo>
                  <a:pt x="0" y="2805"/>
                </a:lnTo>
                <a:lnTo>
                  <a:pt x="2221" y="4338"/>
                </a:lnTo>
                <a:lnTo>
                  <a:pt x="4579" y="4332"/>
                </a:lnTo>
                <a:lnTo>
                  <a:pt x="4573" y="0"/>
                </a:lnTo>
                <a:lnTo>
                  <a:pt x="1471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" name="Picture 8" descr="谢谢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60916"/>
            <a:ext cx="121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-15893" y="3286130"/>
            <a:ext cx="2087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100" b="1" dirty="0">
                <a:solidFill>
                  <a:srgbClr val="A6A6A6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www.xingshizhengce.com</a:t>
            </a:r>
            <a:endParaRPr lang="zh-CN" altLang="en-US" sz="1100" b="1" dirty="0">
              <a:solidFill>
                <a:srgbClr val="A6A6A6"/>
              </a:solidFill>
              <a:latin typeface="Arial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12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0039" y="19548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走进共产党人的初心</a:t>
            </a:r>
          </a:p>
        </p:txBody>
      </p:sp>
      <p:pic>
        <p:nvPicPr>
          <p:cNvPr id="3" name="图片 2" descr="a8ec8a13632762d0641a025fa6ec08fa513dc62e.jpg"/>
          <p:cNvPicPr>
            <a:picLocks noChangeAspect="1"/>
          </p:cNvPicPr>
          <p:nvPr/>
        </p:nvPicPr>
        <p:blipFill rotWithShape="1">
          <a:blip r:embed="rId2"/>
          <a:srcRect l="1696" t="20040" r="2966" b="13574"/>
          <a:stretch/>
        </p:blipFill>
        <p:spPr>
          <a:xfrm>
            <a:off x="1141422" y="1115039"/>
            <a:ext cx="3286562" cy="138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9922" y="2275602"/>
            <a:ext cx="3566534" cy="21602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788024" y="1034424"/>
            <a:ext cx="3672408" cy="1177286"/>
            <a:chOff x="3995936" y="1133841"/>
            <a:chExt cx="3672408" cy="1077869"/>
          </a:xfrm>
        </p:grpSpPr>
        <p:sp>
          <p:nvSpPr>
            <p:cNvPr id="10" name="云形标注 9"/>
            <p:cNvSpPr/>
            <p:nvPr/>
          </p:nvSpPr>
          <p:spPr>
            <a:xfrm>
              <a:off x="3995936" y="1133841"/>
              <a:ext cx="3672408" cy="1077869"/>
            </a:xfrm>
            <a:prstGeom prst="cloudCallout">
              <a:avLst>
                <a:gd name="adj1" fmla="val -50016"/>
                <a:gd name="adj2" fmla="val 5083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211960" y="1347614"/>
              <a:ext cx="34256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b="1" dirty="0" smtClean="0"/>
                <a:t>        </a:t>
              </a:r>
              <a:r>
                <a:rPr lang="zh-CN" altLang="zh-CN" b="1" dirty="0" smtClean="0"/>
                <a:t>十月革命</a:t>
              </a:r>
              <a:r>
                <a:rPr lang="zh-CN" altLang="zh-CN" b="1" dirty="0"/>
                <a:t>一声炮响，给中国送来了</a:t>
              </a:r>
              <a:r>
                <a:rPr lang="zh-CN" altLang="zh-CN" b="1" dirty="0" smtClean="0"/>
                <a:t>马克思列宁主义</a:t>
              </a:r>
              <a:r>
                <a:rPr lang="zh-CN" altLang="en-US" b="1" dirty="0" smtClean="0"/>
                <a:t>。</a:t>
              </a:r>
              <a:endParaRPr lang="zh-CN" altLang="en-US" b="1" dirty="0"/>
            </a:p>
          </p:txBody>
        </p:sp>
      </p:grpSp>
      <p:sp>
        <p:nvSpPr>
          <p:cNvPr id="4" name="矩形 3"/>
          <p:cNvSpPr/>
          <p:nvPr/>
        </p:nvSpPr>
        <p:spPr>
          <a:xfrm>
            <a:off x="766022" y="2643758"/>
            <a:ext cx="387798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        1920</a:t>
            </a:r>
            <a:r>
              <a:rPr lang="zh-CN" altLang="zh-CN" b="1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zh-CN" b="1" dirty="0">
                <a:latin typeface="微软雅黑" pitchFamily="34" charset="-122"/>
                <a:ea typeface="微软雅黑" pitchFamily="34" charset="-122"/>
              </a:rPr>
              <a:t>月，《共产党宣言》中文译本印刷</a:t>
            </a:r>
            <a:r>
              <a:rPr lang="zh-CN" altLang="zh-CN" b="1" dirty="0" smtClean="0">
                <a:latin typeface="微软雅黑" pitchFamily="34" charset="-122"/>
                <a:ea typeface="微软雅黑" pitchFamily="34" charset="-122"/>
              </a:rPr>
              <a:t>出版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6056" y="2339581"/>
            <a:ext cx="252028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b="1" spc="3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故事 </a:t>
            </a:r>
            <a:r>
              <a:rPr lang="zh-CN" altLang="en-US" sz="16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1600" b="1" spc="600" dirty="0"/>
              <a:t>&gt;&gt;&gt;&gt;</a:t>
            </a:r>
          </a:p>
          <a:p>
            <a:pPr>
              <a:lnSpc>
                <a:spcPct val="110000"/>
              </a:lnSpc>
            </a:pP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“</a:t>
            </a:r>
            <a:r>
              <a:rPr lang="zh-CN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蘸</a:t>
            </a:r>
            <a:r>
              <a:rPr lang="zh-CN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着墨汁吃粽子，还说味道很甜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”……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6022" y="3435846"/>
            <a:ext cx="402200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 smtClean="0"/>
              <a:t>         ——</a:t>
            </a:r>
            <a:r>
              <a:rPr lang="zh-CN" altLang="zh-CN" b="1" dirty="0" smtClean="0"/>
              <a:t>不管</a:t>
            </a:r>
            <a:r>
              <a:rPr lang="zh-CN" altLang="zh-CN" b="1" dirty="0"/>
              <a:t>走多远，真理的味道始终甘甜，吸引着一代代共产党人上下求索，为中国的未来寻求光明。</a:t>
            </a:r>
          </a:p>
        </p:txBody>
      </p:sp>
    </p:spTree>
    <p:extLst>
      <p:ext uri="{BB962C8B-B14F-4D97-AF65-F5344CB8AC3E}">
        <p14:creationId xmlns:p14="http://schemas.microsoft.com/office/powerpoint/2010/main" xmlns="" val="20946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54055" y="19548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走进共产党人的初心</a:t>
            </a:r>
          </a:p>
        </p:txBody>
      </p:sp>
      <p:pic>
        <p:nvPicPr>
          <p:cNvPr id="4" name="图片 3" descr="ori_4dccad0870eef.jpeg"/>
          <p:cNvPicPr>
            <a:picLocks noChangeAspect="1"/>
          </p:cNvPicPr>
          <p:nvPr/>
        </p:nvPicPr>
        <p:blipFill rotWithShape="1">
          <a:blip r:embed="rId2" cstate="print"/>
          <a:srcRect l="626" t="14125" r="1" b="5041"/>
          <a:stretch/>
        </p:blipFill>
        <p:spPr>
          <a:xfrm>
            <a:off x="683568" y="1268053"/>
            <a:ext cx="2292562" cy="1204105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88" b="12771"/>
          <a:stretch/>
        </p:blipFill>
        <p:spPr>
          <a:xfrm>
            <a:off x="1259632" y="1995686"/>
            <a:ext cx="2280567" cy="1075566"/>
          </a:xfrm>
          <a:prstGeom prst="rect">
            <a:avLst/>
          </a:prstGeom>
          <a:ln w="381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552706" y="1091520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中国共产党的诞生</a:t>
            </a:r>
            <a:r>
              <a:rPr lang="en-US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07904" y="1500180"/>
            <a:ext cx="557900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</a:pPr>
            <a:r>
              <a:rPr lang="en-US" altLang="zh-CN" sz="1600" dirty="0" smtClean="0"/>
              <a:t>1921</a:t>
            </a:r>
            <a:r>
              <a:rPr lang="zh-CN" altLang="zh-CN" sz="1600" dirty="0" smtClean="0"/>
              <a:t>年</a:t>
            </a:r>
            <a:endParaRPr lang="en-US" altLang="zh-CN" sz="1600" dirty="0" smtClean="0"/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u"/>
            </a:pPr>
            <a:r>
              <a:rPr lang="en-US" altLang="zh-CN" sz="1600" dirty="0" smtClean="0"/>
              <a:t>7</a:t>
            </a:r>
            <a:r>
              <a:rPr lang="zh-CN" altLang="zh-CN" sz="1600" dirty="0"/>
              <a:t>月，中国共产党第一次全国代表大会在上海秘密</a:t>
            </a:r>
            <a:r>
              <a:rPr lang="zh-CN" altLang="zh-CN" sz="1600" dirty="0" smtClean="0"/>
              <a:t>举行</a:t>
            </a:r>
            <a:r>
              <a:rPr lang="zh-CN" altLang="en-US" sz="1600" dirty="0"/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3707904" y="2139702"/>
            <a:ext cx="5112569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u"/>
            </a:pPr>
            <a:r>
              <a:rPr lang="en-US" altLang="zh-CN" sz="1600" dirty="0"/>
              <a:t>7</a:t>
            </a:r>
            <a:r>
              <a:rPr lang="zh-CN" altLang="zh-CN" sz="1600" dirty="0"/>
              <a:t>月</a:t>
            </a:r>
            <a:r>
              <a:rPr lang="en-US" altLang="zh-CN" sz="1600" dirty="0"/>
              <a:t>30</a:t>
            </a:r>
            <a:r>
              <a:rPr lang="zh-CN" altLang="zh-CN" sz="1600" dirty="0"/>
              <a:t>日晚，因突遭法国巡捕搜查</a:t>
            </a:r>
            <a:r>
              <a:rPr lang="zh-CN" altLang="zh-CN" sz="1600" dirty="0" smtClean="0"/>
              <a:t>，</a:t>
            </a:r>
            <a:r>
              <a:rPr lang="zh-CN" altLang="en-US" sz="1600" dirty="0" smtClean="0"/>
              <a:t>会议</a:t>
            </a:r>
            <a:r>
              <a:rPr lang="zh-CN" altLang="zh-CN" sz="1600" dirty="0" smtClean="0"/>
              <a:t>被迫休会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3707904" y="2513794"/>
            <a:ext cx="525658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itchFamily="2" charset="2"/>
              <a:buChar char="u"/>
            </a:pPr>
            <a:r>
              <a:rPr lang="zh-CN" altLang="zh-CN" sz="1600" dirty="0" smtClean="0"/>
              <a:t>中共</a:t>
            </a:r>
            <a:r>
              <a:rPr lang="zh-CN" altLang="zh-CN" sz="1600" dirty="0"/>
              <a:t>一大代表从上海乘火车转移到嘉兴，在南湖的一艘画舫上完成了大会</a:t>
            </a:r>
            <a:r>
              <a:rPr lang="zh-CN" altLang="zh-CN" sz="1600" dirty="0" smtClean="0"/>
              <a:t>议程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36" name="矩形 35"/>
          <p:cNvSpPr/>
          <p:nvPr/>
        </p:nvSpPr>
        <p:spPr>
          <a:xfrm>
            <a:off x="1475656" y="3383094"/>
            <a:ext cx="4104456" cy="38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b="1" dirty="0" smtClean="0">
                <a:latin typeface="+mn-ea"/>
              </a:rPr>
              <a:t>中国</a:t>
            </a:r>
            <a:r>
              <a:rPr lang="zh-CN" altLang="zh-CN" b="1" dirty="0">
                <a:latin typeface="+mn-ea"/>
              </a:rPr>
              <a:t>革命的面貌就</a:t>
            </a:r>
            <a:r>
              <a:rPr lang="zh-CN" altLang="zh-CN" b="1" dirty="0" smtClean="0">
                <a:latin typeface="+mn-ea"/>
              </a:rPr>
              <a:t>焕然一新</a:t>
            </a:r>
            <a:r>
              <a:rPr lang="zh-CN" altLang="en-US" b="1" dirty="0" smtClean="0">
                <a:latin typeface="+mn-ea"/>
              </a:rPr>
              <a:t>：</a:t>
            </a:r>
            <a:endParaRPr lang="zh-CN" altLang="en-US" b="1" dirty="0">
              <a:latin typeface="+mn-ea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11"/>
          <a:stretch/>
        </p:blipFill>
        <p:spPr>
          <a:xfrm>
            <a:off x="6084168" y="3075806"/>
            <a:ext cx="2592288" cy="1661354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683570" y="3375778"/>
            <a:ext cx="492443" cy="861774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主心骨</a:t>
            </a:r>
          </a:p>
        </p:txBody>
      </p:sp>
      <p:cxnSp>
        <p:nvCxnSpPr>
          <p:cNvPr id="60" name="直接连接符 59"/>
          <p:cNvCxnSpPr/>
          <p:nvPr/>
        </p:nvCxnSpPr>
        <p:spPr>
          <a:xfrm>
            <a:off x="1259632" y="3455293"/>
            <a:ext cx="0" cy="72000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组合 100"/>
          <p:cNvGrpSpPr/>
          <p:nvPr/>
        </p:nvGrpSpPr>
        <p:grpSpPr>
          <a:xfrm>
            <a:off x="1401382" y="3862207"/>
            <a:ext cx="1267342" cy="353943"/>
            <a:chOff x="6429389" y="2891678"/>
            <a:chExt cx="1267342" cy="353943"/>
          </a:xfrm>
        </p:grpSpPr>
        <p:grpSp>
          <p:nvGrpSpPr>
            <p:cNvPr id="62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6640031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民族独立</a:t>
              </a:r>
              <a:endPara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6" name="组合 100"/>
          <p:cNvGrpSpPr/>
          <p:nvPr/>
        </p:nvGrpSpPr>
        <p:grpSpPr>
          <a:xfrm>
            <a:off x="2714612" y="3873991"/>
            <a:ext cx="2357384" cy="353943"/>
            <a:chOff x="6429389" y="2891678"/>
            <a:chExt cx="2357384" cy="353943"/>
          </a:xfrm>
        </p:grpSpPr>
        <p:grpSp>
          <p:nvGrpSpPr>
            <p:cNvPr id="67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6640031" y="2891678"/>
              <a:ext cx="2146742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人民解放和国家富强</a:t>
              </a:r>
              <a:endPara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1" name="组合 100"/>
          <p:cNvGrpSpPr/>
          <p:nvPr/>
        </p:nvGrpSpPr>
        <p:grpSpPr>
          <a:xfrm>
            <a:off x="5072066" y="3857634"/>
            <a:ext cx="1267342" cy="353943"/>
            <a:chOff x="6429389" y="2891678"/>
            <a:chExt cx="1267342" cy="353943"/>
          </a:xfrm>
        </p:grpSpPr>
        <p:grpSp>
          <p:nvGrpSpPr>
            <p:cNvPr id="72" name="组合 96"/>
            <p:cNvGrpSpPr/>
            <p:nvPr/>
          </p:nvGrpSpPr>
          <p:grpSpPr>
            <a:xfrm>
              <a:off x="6429389" y="3000378"/>
              <a:ext cx="180001" cy="175500"/>
              <a:chOff x="250282" y="3320438"/>
              <a:chExt cx="234000" cy="234000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287406" y="3357562"/>
                <a:ext cx="142876" cy="1428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250282" y="3320438"/>
                <a:ext cx="234000" cy="234000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700"/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6640031" y="2891678"/>
              <a:ext cx="1056700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人民幸福</a:t>
              </a:r>
              <a:endParaRPr lang="zh-CN" alt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755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6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36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0039" y="19548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走进共产党人的初心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610125"/>
            <a:ext cx="977583" cy="130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1767984" y="1577454"/>
            <a:ext cx="1579880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毛泽东思想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1589143" y="1980016"/>
            <a:ext cx="3312368" cy="729931"/>
            <a:chOff x="1979712" y="1429473"/>
            <a:chExt cx="3312368" cy="729931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2148176" y="1429473"/>
              <a:ext cx="2880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2123728" y="2159404"/>
              <a:ext cx="2880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/>
            <p:cNvSpPr/>
            <p:nvPr/>
          </p:nvSpPr>
          <p:spPr>
            <a:xfrm>
              <a:off x="1979712" y="1515533"/>
              <a:ext cx="3312368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600" dirty="0" smtClean="0"/>
                <a:t>        </a:t>
              </a:r>
              <a:r>
                <a:rPr lang="zh-CN" altLang="zh-CN" sz="1600" dirty="0" smtClean="0"/>
                <a:t>团结</a:t>
              </a:r>
              <a:r>
                <a:rPr lang="zh-CN" altLang="zh-CN" sz="1600" dirty="0"/>
                <a:t>带领全国各族人民，</a:t>
              </a:r>
              <a:r>
                <a:rPr lang="zh-CN" altLang="zh-CN" sz="1600" dirty="0" smtClean="0"/>
                <a:t>建立</a:t>
              </a:r>
              <a:r>
                <a:rPr lang="zh-CN" altLang="en-US" sz="1600" dirty="0" smtClean="0"/>
                <a:t>了</a:t>
              </a:r>
              <a:r>
                <a:rPr lang="zh-CN" altLang="zh-CN" sz="1600" dirty="0" smtClean="0"/>
                <a:t>新中国</a:t>
              </a:r>
              <a:r>
                <a:rPr lang="zh-CN" altLang="zh-CN" sz="1600" dirty="0"/>
                <a:t>，</a:t>
              </a:r>
              <a:r>
                <a:rPr lang="zh-CN" altLang="zh-CN" sz="1600" dirty="0" smtClean="0"/>
                <a:t>实现</a:t>
              </a:r>
              <a:r>
                <a:rPr lang="zh-CN" altLang="en-US" sz="1600" dirty="0" smtClean="0"/>
                <a:t>了</a:t>
              </a:r>
              <a:r>
                <a:rPr lang="zh-CN" altLang="zh-CN" sz="1600" dirty="0" smtClean="0"/>
                <a:t>人民</a:t>
              </a:r>
              <a:r>
                <a:rPr lang="zh-CN" altLang="zh-CN" sz="1600" dirty="0"/>
                <a:t>的解放。</a:t>
              </a:r>
              <a:endParaRPr lang="zh-CN" altLang="en-US" sz="1600" dirty="0"/>
            </a:p>
          </p:txBody>
        </p:sp>
      </p:grpSp>
      <p:sp>
        <p:nvSpPr>
          <p:cNvPr id="40" name="矩形 39"/>
          <p:cNvSpPr/>
          <p:nvPr/>
        </p:nvSpPr>
        <p:spPr>
          <a:xfrm>
            <a:off x="2062849" y="2859782"/>
            <a:ext cx="1579880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邓小平理论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30361" y="3251687"/>
            <a:ext cx="3528391" cy="992689"/>
            <a:chOff x="1840150" y="1491630"/>
            <a:chExt cx="3528391" cy="992689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2148176" y="1491630"/>
              <a:ext cx="3132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123728" y="2484319"/>
              <a:ext cx="3132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>
              <a:off x="1840150" y="1548215"/>
              <a:ext cx="3528391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600" dirty="0" smtClean="0"/>
                <a:t>        </a:t>
              </a:r>
              <a:r>
                <a:rPr lang="zh-CN" altLang="zh-CN" sz="1600" dirty="0" smtClean="0"/>
                <a:t>把</a:t>
              </a:r>
              <a:r>
                <a:rPr lang="zh-CN" altLang="zh-CN" sz="1600" dirty="0"/>
                <a:t>“三个有利于”作为评价一切改革成败得失的根本标准，最终落实到是否有利于人民生活水平的</a:t>
              </a:r>
              <a:r>
                <a:rPr lang="zh-CN" altLang="zh-CN" sz="1600" dirty="0" smtClean="0"/>
                <a:t>提高</a:t>
              </a:r>
              <a:r>
                <a:rPr lang="zh-CN" altLang="en-US" sz="1600" dirty="0" smtClean="0"/>
                <a:t>。</a:t>
              </a:r>
              <a:endParaRPr lang="zh-CN" altLang="en-US" sz="1600" dirty="0"/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37"/>
          <a:stretch/>
        </p:blipFill>
        <p:spPr>
          <a:xfrm>
            <a:off x="3779912" y="3063152"/>
            <a:ext cx="936104" cy="1262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635646"/>
            <a:ext cx="93114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矩形 46"/>
          <p:cNvSpPr/>
          <p:nvPr/>
        </p:nvSpPr>
        <p:spPr>
          <a:xfrm>
            <a:off x="5796136" y="1533380"/>
            <a:ext cx="2804016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/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“三个代表”重要思想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5935856" y="1913827"/>
            <a:ext cx="3228456" cy="945955"/>
            <a:chOff x="2051720" y="1491630"/>
            <a:chExt cx="3228456" cy="945955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2148176" y="1491630"/>
              <a:ext cx="3132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2123728" y="2437585"/>
              <a:ext cx="3132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 50"/>
            <p:cNvSpPr/>
            <p:nvPr/>
          </p:nvSpPr>
          <p:spPr>
            <a:xfrm>
              <a:off x="2051720" y="1501481"/>
              <a:ext cx="3228456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600" dirty="0" smtClean="0"/>
                <a:t>        </a:t>
              </a:r>
              <a:r>
                <a:rPr lang="zh-CN" altLang="zh-CN" sz="1600" dirty="0" smtClean="0"/>
                <a:t>提出</a:t>
              </a:r>
              <a:r>
                <a:rPr lang="zh-CN" altLang="zh-CN" sz="1600" dirty="0"/>
                <a:t>要</a:t>
              </a:r>
              <a:r>
                <a:rPr lang="zh-CN" altLang="zh-CN" sz="1600" dirty="0" smtClean="0"/>
                <a:t>把党</a:t>
              </a:r>
              <a:r>
                <a:rPr lang="zh-CN" altLang="zh-CN" sz="1600" dirty="0"/>
                <a:t>建设成“三个代表”，最终是要代表中国最广大人民群众的根本</a:t>
              </a:r>
              <a:r>
                <a:rPr lang="zh-CN" altLang="zh-CN" sz="1600" dirty="0" smtClean="0"/>
                <a:t>利益</a:t>
              </a:r>
              <a:r>
                <a:rPr lang="zh-CN" altLang="en-US" sz="1600" dirty="0" smtClean="0"/>
                <a:t>。</a:t>
              </a:r>
              <a:endParaRPr lang="zh-CN" altLang="en-US" sz="1600" dirty="0"/>
            </a:p>
          </p:txBody>
        </p:sp>
      </p:grpSp>
      <p:sp>
        <p:nvSpPr>
          <p:cNvPr id="54" name="矩形 53"/>
          <p:cNvSpPr/>
          <p:nvPr/>
        </p:nvSpPr>
        <p:spPr>
          <a:xfrm>
            <a:off x="5944447" y="3147814"/>
            <a:ext cx="1579880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pPr algn="ctr"/>
            <a:r>
              <a:rPr lang="zh-CN" altLang="en-US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科学发展观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4860032" y="3544456"/>
            <a:ext cx="2880319" cy="992689"/>
            <a:chOff x="2488222" y="1491630"/>
            <a:chExt cx="2880319" cy="992689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2584678" y="1491630"/>
              <a:ext cx="2736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2560230" y="2484319"/>
              <a:ext cx="2736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2488222" y="1548215"/>
              <a:ext cx="2880319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600" dirty="0" smtClean="0"/>
                <a:t>        </a:t>
              </a:r>
              <a:r>
                <a:rPr lang="zh-CN" altLang="zh-CN" sz="1600" dirty="0" smtClean="0"/>
                <a:t>以</a:t>
              </a:r>
              <a:r>
                <a:rPr lang="zh-CN" altLang="zh-CN" sz="1600" dirty="0"/>
                <a:t>人为本，也就是“发展为了人民，发展依靠人民，发展成果由人民共享”</a:t>
              </a:r>
              <a:r>
                <a:rPr lang="zh-CN" altLang="zh-CN" sz="1600" dirty="0" smtClean="0"/>
                <a:t>。</a:t>
              </a:r>
              <a:endParaRPr lang="zh-CN" altLang="en-US" sz="1600" dirty="0"/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5" t="8619" r="6742"/>
          <a:stretch/>
        </p:blipFill>
        <p:spPr>
          <a:xfrm>
            <a:off x="7668344" y="3355921"/>
            <a:ext cx="956320" cy="123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矩形 60"/>
          <p:cNvSpPr/>
          <p:nvPr/>
        </p:nvSpPr>
        <p:spPr>
          <a:xfrm>
            <a:off x="1043608" y="987574"/>
            <a:ext cx="5346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与马克思列宁主义一脉相承而又与时俱进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——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7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40" grpId="0"/>
      <p:bldP spid="47" grpId="0"/>
      <p:bldP spid="54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0039" y="19548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E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走进共产党人的初心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131590"/>
            <a:ext cx="1226537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2680280" y="1193747"/>
            <a:ext cx="3812128" cy="346224"/>
          </a:xfrm>
          <a:prstGeom prst="rect">
            <a:avLst/>
          </a:prstGeom>
        </p:spPr>
        <p:txBody>
          <a:bodyPr wrap="square" lIns="68555" tIns="34278" rIns="68555" bIns="34278">
            <a:spAutoFit/>
          </a:bodyPr>
          <a:lstStyle/>
          <a:p>
            <a:r>
              <a:rPr lang="zh-CN" altLang="zh-CN" b="1" dirty="0">
                <a:solidFill>
                  <a:srgbClr val="E4100D"/>
                </a:solidFill>
                <a:latin typeface="微软雅黑" panose="020B0503020204020204" charset="-122"/>
                <a:ea typeface="微软雅黑" panose="020B0503020204020204" charset="-122"/>
              </a:rPr>
              <a:t>习近平新时代中国特色社会主义思想</a:t>
            </a:r>
            <a:endParaRPr lang="zh-CN" altLang="en-US" b="1" dirty="0">
              <a:solidFill>
                <a:srgbClr val="E410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31968" y="1625795"/>
            <a:ext cx="5784448" cy="729931"/>
            <a:chOff x="2123728" y="1429473"/>
            <a:chExt cx="5784448" cy="729931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2148176" y="1429473"/>
              <a:ext cx="5760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123728" y="2159404"/>
              <a:ext cx="5760000" cy="0"/>
            </a:xfrm>
            <a:prstGeom prst="line">
              <a:avLst/>
            </a:prstGeom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7"/>
            <p:cNvSpPr/>
            <p:nvPr/>
          </p:nvSpPr>
          <p:spPr>
            <a:xfrm>
              <a:off x="2123728" y="1501481"/>
              <a:ext cx="5688632" cy="616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600" dirty="0" smtClean="0"/>
                <a:t>        </a:t>
              </a:r>
              <a:r>
                <a:rPr lang="zh-CN" altLang="zh-CN" sz="1600" dirty="0" smtClean="0"/>
                <a:t>以</a:t>
              </a:r>
              <a:r>
                <a:rPr lang="zh-CN" altLang="zh-CN" sz="1600" dirty="0"/>
                <a:t>习近平同志为核心的党中央秉承人民至上的治国理政的核心理念，视之为党和人民事业不断发展的根本</a:t>
              </a:r>
              <a:r>
                <a:rPr lang="zh-CN" altLang="zh-CN" sz="1600" dirty="0" smtClean="0"/>
                <a:t>灵魂</a:t>
              </a:r>
              <a:r>
                <a:rPr lang="zh-CN" altLang="en-US" sz="1600" dirty="0" smtClean="0"/>
                <a:t>。</a:t>
              </a:r>
              <a:endParaRPr lang="zh-CN" altLang="en-US" sz="16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1321" y="2643758"/>
            <a:ext cx="1564895" cy="126562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44208" y="3449578"/>
            <a:ext cx="2376264" cy="36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世界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最大</a:t>
            </a:r>
            <a:r>
              <a:rPr lang="zh-CN" altLang="zh-CN" sz="1600" dirty="0" smtClean="0"/>
              <a:t>执政党</a:t>
            </a:r>
            <a:endParaRPr lang="zh-CN" altLang="zh-CN" sz="1600" dirty="0"/>
          </a:p>
        </p:txBody>
      </p:sp>
      <p:sp>
        <p:nvSpPr>
          <p:cNvPr id="15" name="矩形 14"/>
          <p:cNvSpPr/>
          <p:nvPr/>
        </p:nvSpPr>
        <p:spPr>
          <a:xfrm>
            <a:off x="323528" y="3957991"/>
            <a:ext cx="8534752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    ——“</a:t>
            </a:r>
            <a:r>
              <a:rPr lang="zh-CN" altLang="zh-CN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始终同人民想在一起、干在一起</a:t>
            </a:r>
            <a:r>
              <a:rPr lang="en-US" altLang="zh-CN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”</a:t>
            </a:r>
            <a:r>
              <a:rPr lang="zh-CN" altLang="zh-CN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</a:rPr>
              <a:t>，保持初心不改、壮志不变。</a:t>
            </a:r>
          </a:p>
        </p:txBody>
      </p:sp>
      <p:sp>
        <p:nvSpPr>
          <p:cNvPr id="16" name="矩形 15"/>
          <p:cNvSpPr/>
          <p:nvPr/>
        </p:nvSpPr>
        <p:spPr>
          <a:xfrm>
            <a:off x="6271783" y="2685248"/>
            <a:ext cx="1846980" cy="364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180000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8900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多万</a:t>
            </a:r>
            <a:r>
              <a:rPr lang="zh-CN" altLang="zh-CN" sz="1600" dirty="0"/>
              <a:t>党员</a:t>
            </a:r>
            <a:endParaRPr lang="en-US" altLang="zh-CN" sz="1600" dirty="0"/>
          </a:p>
        </p:txBody>
      </p:sp>
      <p:sp>
        <p:nvSpPr>
          <p:cNvPr id="17" name="矩形 16"/>
          <p:cNvSpPr/>
          <p:nvPr/>
        </p:nvSpPr>
        <p:spPr>
          <a:xfrm>
            <a:off x="6524396" y="3045288"/>
            <a:ext cx="2335896" cy="364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180000">
              <a:lnSpc>
                <a:spcPct val="120000"/>
              </a:lnSpc>
              <a:buFont typeface="Wingdings" pitchFamily="2" charset="2"/>
              <a:buChar char="l"/>
            </a:pPr>
            <a:r>
              <a:rPr lang="en-US" altLang="zh-CN" sz="12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450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多万</a:t>
            </a:r>
            <a:r>
              <a:rPr lang="zh-CN" altLang="zh-CN" sz="1600" dirty="0"/>
              <a:t>个基层组织</a:t>
            </a:r>
            <a:endParaRPr lang="en-US" altLang="zh-CN" sz="1600" dirty="0"/>
          </a:p>
        </p:txBody>
      </p:sp>
      <p:sp>
        <p:nvSpPr>
          <p:cNvPr id="18" name="矩形 17"/>
          <p:cNvSpPr/>
          <p:nvPr/>
        </p:nvSpPr>
        <p:spPr>
          <a:xfrm>
            <a:off x="611560" y="2787774"/>
            <a:ext cx="431763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600" dirty="0" smtClean="0"/>
              <a:t>2012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11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15</a:t>
            </a:r>
            <a:r>
              <a:rPr lang="zh-CN" altLang="en-US" sz="1600" dirty="0" smtClean="0"/>
              <a:t>日：</a:t>
            </a:r>
            <a:r>
              <a:rPr lang="zh-CN" altLang="zh-CN" sz="1600" dirty="0" smtClean="0"/>
              <a:t>必须</a:t>
            </a:r>
            <a:r>
              <a:rPr lang="zh-CN" altLang="zh-CN" sz="1600" dirty="0"/>
              <a:t>坚持以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人民</a:t>
            </a:r>
            <a:r>
              <a:rPr lang="zh-CN" altLang="zh-CN" sz="1600" dirty="0"/>
              <a:t>为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中心</a:t>
            </a:r>
            <a:r>
              <a:rPr lang="zh-CN" altLang="zh-CN" sz="1600" dirty="0" smtClean="0"/>
              <a:t>。</a:t>
            </a:r>
            <a:endParaRPr lang="zh-CN" altLang="en-US" sz="1600" dirty="0"/>
          </a:p>
        </p:txBody>
      </p:sp>
      <p:sp>
        <p:nvSpPr>
          <p:cNvPr id="19" name="矩形 18"/>
          <p:cNvSpPr/>
          <p:nvPr/>
        </p:nvSpPr>
        <p:spPr>
          <a:xfrm>
            <a:off x="611560" y="3164682"/>
            <a:ext cx="460338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600" dirty="0" smtClean="0"/>
              <a:t>2016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7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1</a:t>
            </a:r>
            <a:r>
              <a:rPr lang="zh-CN" altLang="en-US" sz="1600" dirty="0" smtClean="0"/>
              <a:t>日：</a:t>
            </a:r>
            <a:r>
              <a:rPr lang="zh-CN" altLang="zh-CN" sz="1600" dirty="0" smtClean="0"/>
              <a:t>要</a:t>
            </a:r>
            <a:r>
              <a:rPr lang="zh-CN" altLang="zh-CN" sz="1600" dirty="0"/>
              <a:t>把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人民</a:t>
            </a:r>
            <a:r>
              <a:rPr lang="zh-CN" altLang="zh-CN" sz="1600" dirty="0"/>
              <a:t>放在心中</a:t>
            </a:r>
            <a:r>
              <a:rPr lang="zh-CN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最高</a:t>
            </a:r>
            <a:r>
              <a:rPr lang="zh-CN" altLang="zh-CN" sz="1600" dirty="0"/>
              <a:t>位置</a:t>
            </a:r>
            <a:r>
              <a:rPr lang="zh-CN" altLang="en-US" sz="1600" dirty="0"/>
              <a:t>。</a:t>
            </a:r>
          </a:p>
        </p:txBody>
      </p:sp>
      <p:sp>
        <p:nvSpPr>
          <p:cNvPr id="20" name="矩形 19"/>
          <p:cNvSpPr/>
          <p:nvPr/>
        </p:nvSpPr>
        <p:spPr>
          <a:xfrm>
            <a:off x="622006" y="3524722"/>
            <a:ext cx="402143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zh-CN" sz="1600" dirty="0"/>
              <a:t>党的十九大报告</a:t>
            </a:r>
            <a:r>
              <a:rPr lang="zh-CN" altLang="zh-CN" sz="1600" dirty="0" smtClean="0"/>
              <a:t>开篇</a:t>
            </a:r>
            <a:r>
              <a:rPr lang="zh-CN" altLang="en-US" sz="1600" dirty="0" smtClean="0"/>
              <a:t>：</a:t>
            </a:r>
            <a:r>
              <a:rPr lang="zh-CN" altLang="zh-CN" sz="1600" dirty="0" smtClean="0"/>
              <a:t> “</a:t>
            </a:r>
            <a:r>
              <a:rPr lang="zh-CN" altLang="zh-CN" sz="1600" dirty="0"/>
              <a:t>不忘</a:t>
            </a:r>
            <a:r>
              <a:rPr lang="zh-CN" altLang="zh-CN" sz="16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初心</a:t>
            </a:r>
            <a:r>
              <a:rPr lang="zh-CN" altLang="zh-CN" sz="1600" dirty="0" smtClean="0"/>
              <a:t>”</a:t>
            </a:r>
            <a:r>
              <a:rPr lang="zh-CN" altLang="zh-CN" sz="1600" dirty="0"/>
              <a:t>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89622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4417</TotalTime>
  <Words>3385</Words>
  <Application>Microsoft Office PowerPoint</Application>
  <PresentationFormat>全屏显示(16:9)</PresentationFormat>
  <Paragraphs>460</Paragraphs>
  <Slides>55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7</vt:i4>
      </vt:variant>
      <vt:variant>
        <vt:lpstr>幻灯片标题</vt:lpstr>
      </vt:variant>
      <vt:variant>
        <vt:i4>55</vt:i4>
      </vt:variant>
    </vt:vector>
  </HeadingPairs>
  <TitlesOfParts>
    <vt:vector size="62" baseType="lpstr">
      <vt:lpstr>自定义设计方案</vt:lpstr>
      <vt:lpstr>6_自定义设计方案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</vt:vector>
  </TitlesOfParts>
  <Company>WwW.YlmF.CoM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Dell</cp:lastModifiedBy>
  <cp:revision>574</cp:revision>
  <dcterms:created xsi:type="dcterms:W3CDTF">2018-01-07T06:23:49Z</dcterms:created>
  <dcterms:modified xsi:type="dcterms:W3CDTF">2018-02-05T02:18:53Z</dcterms:modified>
</cp:coreProperties>
</file>